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80"/>
  </p:notesMasterIdLst>
  <p:sldIdLst>
    <p:sldId id="256" r:id="rId2"/>
    <p:sldId id="257" r:id="rId3"/>
    <p:sldId id="364" r:id="rId4"/>
    <p:sldId id="365" r:id="rId5"/>
    <p:sldId id="336" r:id="rId6"/>
    <p:sldId id="337" r:id="rId7"/>
    <p:sldId id="338" r:id="rId8"/>
    <p:sldId id="263" r:id="rId9"/>
    <p:sldId id="266" r:id="rId10"/>
    <p:sldId id="341" r:id="rId11"/>
    <p:sldId id="342" r:id="rId12"/>
    <p:sldId id="343" r:id="rId13"/>
    <p:sldId id="344" r:id="rId14"/>
    <p:sldId id="345" r:id="rId15"/>
    <p:sldId id="346" r:id="rId16"/>
    <p:sldId id="269" r:id="rId17"/>
    <p:sldId id="347"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348" r:id="rId39"/>
    <p:sldId id="349" r:id="rId40"/>
    <p:sldId id="350" r:id="rId41"/>
    <p:sldId id="351" r:id="rId42"/>
    <p:sldId id="352" r:id="rId43"/>
    <p:sldId id="353" r:id="rId44"/>
    <p:sldId id="354" r:id="rId45"/>
    <p:sldId id="298" r:id="rId46"/>
    <p:sldId id="301" r:id="rId47"/>
    <p:sldId id="302" r:id="rId48"/>
    <p:sldId id="355" r:id="rId49"/>
    <p:sldId id="305" r:id="rId50"/>
    <p:sldId id="356" r:id="rId51"/>
    <p:sldId id="307" r:id="rId52"/>
    <p:sldId id="357" r:id="rId53"/>
    <p:sldId id="309" r:id="rId54"/>
    <p:sldId id="310" r:id="rId55"/>
    <p:sldId id="311" r:id="rId56"/>
    <p:sldId id="312" r:id="rId57"/>
    <p:sldId id="358" r:id="rId58"/>
    <p:sldId id="363" r:id="rId59"/>
    <p:sldId id="359" r:id="rId60"/>
    <p:sldId id="316" r:id="rId61"/>
    <p:sldId id="317" r:id="rId62"/>
    <p:sldId id="318" r:id="rId63"/>
    <p:sldId id="319" r:id="rId64"/>
    <p:sldId id="320" r:id="rId65"/>
    <p:sldId id="360" r:id="rId66"/>
    <p:sldId id="361" r:id="rId67"/>
    <p:sldId id="323" r:id="rId68"/>
    <p:sldId id="324" r:id="rId69"/>
    <p:sldId id="325" r:id="rId70"/>
    <p:sldId id="326" r:id="rId71"/>
    <p:sldId id="327" r:id="rId72"/>
    <p:sldId id="328" r:id="rId73"/>
    <p:sldId id="329" r:id="rId74"/>
    <p:sldId id="330" r:id="rId75"/>
    <p:sldId id="331" r:id="rId76"/>
    <p:sldId id="362" r:id="rId77"/>
    <p:sldId id="333" r:id="rId78"/>
    <p:sldId id="335" r:id="rId79"/>
  </p:sldIdLst>
  <p:sldSz cx="9144000" cy="5143500" type="screen16x9"/>
  <p:notesSz cx="6858000" cy="9144000"/>
  <p:embeddedFontLst>
    <p:embeddedFont>
      <p:font typeface="Titillium Web" panose="020B0604020202020204" charset="0"/>
      <p:regular r:id="rId81"/>
      <p:bold r:id="rId82"/>
      <p:italic r:id="rId83"/>
      <p:boldItalic r:id="rId84"/>
    </p:embeddedFont>
    <p:embeddedFont>
      <p:font typeface="Calibri" panose="020F0502020204030204" pitchFamily="34" charset="0"/>
      <p:regular r:id="rId85"/>
      <p:bold r:id="rId86"/>
      <p:italic r:id="rId87"/>
      <p:boldItalic r:id="rId88"/>
    </p:embeddedFont>
    <p:embeddedFont>
      <p:font typeface="Raleway" panose="020B0604020202020204" charset="0"/>
      <p:regular r:id="rId89"/>
      <p:bold r:id="rId90"/>
      <p:italic r:id="rId91"/>
      <p:boldItalic r:id="rId92"/>
    </p:embeddedFont>
    <p:embeddedFont>
      <p:font typeface="Georgia" panose="02040502050405020303" pitchFamily="18" charset="0"/>
      <p:regular r:id="rId93"/>
      <p:bold r:id="rId94"/>
      <p:italic r:id="rId95"/>
      <p:boldItalic r:id="rId96"/>
    </p:embeddedFont>
    <p:embeddedFont>
      <p:font typeface="Lato" panose="020B0604020202020204" charset="0"/>
      <p:regular r:id="rId97"/>
      <p:bold r:id="rId98"/>
      <p:italic r:id="rId99"/>
      <p:boldItalic r:id="rId100"/>
    </p:embeddedFont>
    <p:embeddedFont>
      <p:font typeface="Shadows Into Light" panose="020B0604020202020204" charset="0"/>
      <p:regular r:id="rId10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35D6CB-1A77-43A0-8120-CA447EFA0ED8}">
  <a:tblStyle styleId="{EE35D6CB-1A77-43A0-8120-CA447EFA0ED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173"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0.fnt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cdb29d7d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cdb29d7d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624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cdb29d7d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cdb29d7d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2464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0cdb29d7d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0cdb29d7d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399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df67f0bf4_4_6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df67f0bf4_4_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cdf67f0bf4_4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cdf67f0bf4_4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df67f0bf4_4_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df67f0bf4_4_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df67f0bf4_4_7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df67f0bf4_4_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cdf67f0bf4_4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cdf67f0bf4_4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cdf67f0bf4_4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cdf67f0bf4_4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df67f0bf4_4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df67f0bf4_4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df67f0bf4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cdf67f0bf4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cdf67f0bf4_4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cdf67f0bf4_4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df67f0bf4_4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df67f0bf4_4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df67f0bf4_4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df67f0bf4_4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cdf67f0bf4_4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cdf67f0bf4_4_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df67f0bf4_4_8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cdf67f0bf4_4_8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cdf67f0bf4_4_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cdf67f0bf4_4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d318acf8fa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d318acf8fa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d318acf8fa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6" name="Google Shape;336;gd318acf8fa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d45eecac1b_0_1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d45eecac1b_0_1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d45eecac1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d45eecac1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05a53122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05a53122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7903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d45eecac1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d45eecac1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d45eecac1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d45eecac1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45eecac1b_0_3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45eecac1b_0_3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cdf67f0bf4_4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cdf67f0bf4_4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036705e6b4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036705e6b4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3217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036705e6b4_0_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036705e6b4_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679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036705e6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036705e6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739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36705e6b4_0_1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36705e6b4_0_1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1573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036705e6b4_0_1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036705e6b4_0_1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196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036705e6b4_0_1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036705e6b4_0_1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820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05a53122e6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05a53122e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771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d35fce6da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d35fce6da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cdf67f0bf4_4_2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gcdf67f0bf4_4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72fc87891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72fc8789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d318acf8f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d318acf8f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d318acf8f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d318acf8f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d318acf8f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d318acf8fa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7a36ecdd85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7a36ecdd8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7a36ecdd85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7a36ecdd8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7a36ecdd85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7a36ecdd85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d410fb884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d410fb88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df67f0bf4_4_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cdf67f0bf4_4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d410fb884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d410fb8848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d410fb896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d410fb896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d410fb896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d410fb896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d410fb896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d410fb896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d410fb8964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d410fb896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d410fb8964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d410fb8964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d410fb896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1" name="Google Shape;751;gd410fb896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d410fb896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gd410fb8964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d410fb8964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9" name="Google Shape;839;gd410fb8964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d410fb8964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gd410fb8964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a36ecdd8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a36ecdd8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d410fb8964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d410fb8964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d410fb8964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4" name="Google Shape;944;gd410fb8964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d410fb8964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5" name="Google Shape;995;gd410fb8964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d410fb8964_0_5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d410fb8964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d410fb8964_0_5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d410fb8964_0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a36ecdd85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a36ecdd85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279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036705e6b4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036705e6b4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583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036705e6b4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036705e6b4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93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400"/>
              <a:buNone/>
              <a:defRPr sz="4400">
                <a:solidFill>
                  <a:schemeClr val="dk2"/>
                </a:solidFill>
              </a:defRPr>
            </a:lvl1pPr>
            <a:lvl2pPr lvl="1" rtl="0">
              <a:spcBef>
                <a:spcPts val="0"/>
              </a:spcBef>
              <a:spcAft>
                <a:spcPts val="0"/>
              </a:spcAft>
              <a:buClr>
                <a:schemeClr val="dk2"/>
              </a:buClr>
              <a:buSzPts val="4400"/>
              <a:buNone/>
              <a:defRPr sz="4400">
                <a:solidFill>
                  <a:schemeClr val="dk2"/>
                </a:solidFill>
              </a:defRPr>
            </a:lvl2pPr>
            <a:lvl3pPr lvl="2" rtl="0">
              <a:spcBef>
                <a:spcPts val="0"/>
              </a:spcBef>
              <a:spcAft>
                <a:spcPts val="0"/>
              </a:spcAft>
              <a:buClr>
                <a:schemeClr val="dk2"/>
              </a:buClr>
              <a:buSzPts val="4400"/>
              <a:buNone/>
              <a:defRPr sz="4400">
                <a:solidFill>
                  <a:schemeClr val="dk2"/>
                </a:solidFill>
              </a:defRPr>
            </a:lvl3pPr>
            <a:lvl4pPr lvl="3" rtl="0">
              <a:spcBef>
                <a:spcPts val="0"/>
              </a:spcBef>
              <a:spcAft>
                <a:spcPts val="0"/>
              </a:spcAft>
              <a:buClr>
                <a:schemeClr val="dk2"/>
              </a:buClr>
              <a:buSzPts val="4400"/>
              <a:buNone/>
              <a:defRPr sz="4400">
                <a:solidFill>
                  <a:schemeClr val="dk2"/>
                </a:solidFill>
              </a:defRPr>
            </a:lvl4pPr>
            <a:lvl5pPr lvl="4" rtl="0">
              <a:spcBef>
                <a:spcPts val="0"/>
              </a:spcBef>
              <a:spcAft>
                <a:spcPts val="0"/>
              </a:spcAft>
              <a:buClr>
                <a:schemeClr val="dk2"/>
              </a:buClr>
              <a:buSzPts val="4400"/>
              <a:buNone/>
              <a:defRPr sz="4400">
                <a:solidFill>
                  <a:schemeClr val="dk2"/>
                </a:solidFill>
              </a:defRPr>
            </a:lvl5pPr>
            <a:lvl6pPr lvl="5" rtl="0">
              <a:spcBef>
                <a:spcPts val="0"/>
              </a:spcBef>
              <a:spcAft>
                <a:spcPts val="0"/>
              </a:spcAft>
              <a:buClr>
                <a:schemeClr val="dk2"/>
              </a:buClr>
              <a:buSzPts val="4400"/>
              <a:buNone/>
              <a:defRPr sz="4400">
                <a:solidFill>
                  <a:schemeClr val="dk2"/>
                </a:solidFill>
              </a:defRPr>
            </a:lvl6pPr>
            <a:lvl7pPr lvl="6" rtl="0">
              <a:spcBef>
                <a:spcPts val="0"/>
              </a:spcBef>
              <a:spcAft>
                <a:spcPts val="0"/>
              </a:spcAft>
              <a:buClr>
                <a:schemeClr val="dk2"/>
              </a:buClr>
              <a:buSzPts val="4400"/>
              <a:buNone/>
              <a:defRPr sz="4400">
                <a:solidFill>
                  <a:schemeClr val="dk2"/>
                </a:solidFill>
              </a:defRPr>
            </a:lvl7pPr>
            <a:lvl8pPr lvl="7" rtl="0">
              <a:spcBef>
                <a:spcPts val="0"/>
              </a:spcBef>
              <a:spcAft>
                <a:spcPts val="0"/>
              </a:spcAft>
              <a:buClr>
                <a:schemeClr val="dk2"/>
              </a:buClr>
              <a:buSzPts val="4400"/>
              <a:buNone/>
              <a:defRPr sz="4400">
                <a:solidFill>
                  <a:schemeClr val="dk2"/>
                </a:solidFill>
              </a:defRPr>
            </a:lvl8pPr>
            <a:lvl9pPr lvl="8" rtl="0">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chemeClr val="accent1"/>
        </a:solidFill>
        <a:effectLst/>
      </p:bgPr>
    </p:bg>
    <p:spTree>
      <p:nvGrpSpPr>
        <p:cNvPr id="1" name="Shape 78"/>
        <p:cNvGrpSpPr/>
        <p:nvPr/>
      </p:nvGrpSpPr>
      <p:grpSpPr>
        <a:xfrm>
          <a:off x="0" y="0"/>
          <a:ext cx="0" cy="0"/>
          <a:chOff x="0" y="0"/>
          <a:chExt cx="0" cy="0"/>
        </a:xfrm>
      </p:grpSpPr>
      <p:sp>
        <p:nvSpPr>
          <p:cNvPr id="79" name="Google Shape;79;p11"/>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1"/>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0" y="5066325"/>
            <a:ext cx="893700" cy="7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1"/>
          <p:cNvSpPr/>
          <p:nvPr/>
        </p:nvSpPr>
        <p:spPr>
          <a:xfrm>
            <a:off x="893710" y="5066325"/>
            <a:ext cx="64626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84"/>
        <p:cNvGrpSpPr/>
        <p:nvPr/>
      </p:nvGrpSpPr>
      <p:grpSpPr>
        <a:xfrm>
          <a:off x="0" y="0"/>
          <a:ext cx="0" cy="0"/>
          <a:chOff x="0" y="0"/>
          <a:chExt cx="0" cy="0"/>
        </a:xfrm>
      </p:grpSpPr>
      <p:sp>
        <p:nvSpPr>
          <p:cNvPr id="85" name="Google Shape;85;p12"/>
          <p:cNvSpPr txBox="1">
            <a:spLocks noGrp="1"/>
          </p:cNvSpPr>
          <p:nvPr>
            <p:ph type="ctrTitle"/>
          </p:nvPr>
        </p:nvSpPr>
        <p:spPr>
          <a:xfrm>
            <a:off x="685800" y="1597821"/>
            <a:ext cx="7772400" cy="11025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6" name="Google Shape;86;p12"/>
          <p:cNvSpPr txBox="1">
            <a:spLocks noGrp="1"/>
          </p:cNvSpPr>
          <p:nvPr>
            <p:ph type="subTitle" idx="1"/>
          </p:nvPr>
        </p:nvSpPr>
        <p:spPr>
          <a:xfrm>
            <a:off x="1371600" y="2914650"/>
            <a:ext cx="6400800" cy="1314300"/>
          </a:xfrm>
          <a:prstGeom prst="rect">
            <a:avLst/>
          </a:prstGeom>
          <a:noFill/>
          <a:ln>
            <a:noFill/>
          </a:ln>
        </p:spPr>
        <p:txBody>
          <a:bodyPr spcFirstLastPara="1" wrap="square" lIns="91425" tIns="45700" rIns="91425" bIns="45700" anchor="t" anchorCtr="0">
            <a:no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87" name="Google Shape;87;p12"/>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 name="Google Shape;88;p12"/>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1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2" name="Google Shape;92;p13"/>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93" name="Google Shape;93;p13"/>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13"/>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13"/>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6"/>
        <p:cNvGrpSpPr/>
        <p:nvPr/>
      </p:nvGrpSpPr>
      <p:grpSpPr>
        <a:xfrm>
          <a:off x="0" y="0"/>
          <a:ext cx="0" cy="0"/>
          <a:chOff x="0" y="0"/>
          <a:chExt cx="0" cy="0"/>
        </a:xfrm>
      </p:grpSpPr>
      <p:sp>
        <p:nvSpPr>
          <p:cNvPr id="97" name="Google Shape;97;p14"/>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1"/>
              </a:buClr>
              <a:buSzPts val="4000"/>
              <a:buFont typeface="Calibri"/>
              <a:buNone/>
              <a:defRPr sz="4000" b="1" cap="none"/>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8" name="Google Shape;98;p14"/>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rgbClr val="888888"/>
              </a:buClr>
              <a:buSzPts val="2000"/>
              <a:buNone/>
              <a:defRPr sz="2000">
                <a:solidFill>
                  <a:srgbClr val="888888"/>
                </a:solidFill>
              </a:defRPr>
            </a:lvl1pPr>
            <a:lvl2pPr marL="914400" lvl="1" indent="-228600" algn="l" rtl="0">
              <a:spcBef>
                <a:spcPts val="360"/>
              </a:spcBef>
              <a:spcAft>
                <a:spcPts val="0"/>
              </a:spcAft>
              <a:buClr>
                <a:srgbClr val="888888"/>
              </a:buClr>
              <a:buSzPts val="1800"/>
              <a:buNone/>
              <a:defRPr sz="1800">
                <a:solidFill>
                  <a:srgbClr val="888888"/>
                </a:solidFill>
              </a:defRPr>
            </a:lvl2pPr>
            <a:lvl3pPr marL="1371600" lvl="2" indent="-228600" algn="l" rtl="0">
              <a:spcBef>
                <a:spcPts val="320"/>
              </a:spcBef>
              <a:spcAft>
                <a:spcPts val="0"/>
              </a:spcAft>
              <a:buClr>
                <a:srgbClr val="888888"/>
              </a:buClr>
              <a:buSzPts val="1600"/>
              <a:buNone/>
              <a:defRPr sz="1600">
                <a:solidFill>
                  <a:srgbClr val="888888"/>
                </a:solidFill>
              </a:defRPr>
            </a:lvl3pPr>
            <a:lvl4pPr marL="1828800" lvl="3" indent="-228600" algn="l" rtl="0">
              <a:spcBef>
                <a:spcPts val="280"/>
              </a:spcBef>
              <a:spcAft>
                <a:spcPts val="0"/>
              </a:spcAft>
              <a:buClr>
                <a:srgbClr val="888888"/>
              </a:buClr>
              <a:buSzPts val="1400"/>
              <a:buNone/>
              <a:defRPr sz="1400">
                <a:solidFill>
                  <a:srgbClr val="888888"/>
                </a:solidFill>
              </a:defRPr>
            </a:lvl4pPr>
            <a:lvl5pPr marL="2286000" lvl="4" indent="-228600" algn="l" rtl="0">
              <a:spcBef>
                <a:spcPts val="280"/>
              </a:spcBef>
              <a:spcAft>
                <a:spcPts val="0"/>
              </a:spcAft>
              <a:buClr>
                <a:srgbClr val="888888"/>
              </a:buClr>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Clr>
                <a:srgbClr val="888888"/>
              </a:buClr>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Clr>
                <a:srgbClr val="888888"/>
              </a:buClr>
              <a:buSzPts val="1400"/>
              <a:buNone/>
              <a:defRPr sz="1400">
                <a:solidFill>
                  <a:srgbClr val="888888"/>
                </a:solidFill>
              </a:defRPr>
            </a:lvl9pPr>
          </a:lstStyle>
          <a:p>
            <a:endParaRPr/>
          </a:p>
        </p:txBody>
      </p:sp>
      <p:sp>
        <p:nvSpPr>
          <p:cNvPr id="99" name="Google Shape;99;p14"/>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p14"/>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14"/>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02"/>
        <p:cNvGrpSpPr/>
        <p:nvPr/>
      </p:nvGrpSpPr>
      <p:grpSpPr>
        <a:xfrm>
          <a:off x="0" y="0"/>
          <a:ext cx="0" cy="0"/>
          <a:chOff x="0" y="0"/>
          <a:chExt cx="0" cy="0"/>
        </a:xfrm>
      </p:grpSpPr>
      <p:sp>
        <p:nvSpPr>
          <p:cNvPr id="103" name="Google Shape;103;p15"/>
          <p:cNvSpPr txBox="1">
            <a:spLocks noGrp="1"/>
          </p:cNvSpPr>
          <p:nvPr>
            <p:ph type="ctrTitle"/>
          </p:nvPr>
        </p:nvSpPr>
        <p:spPr>
          <a:xfrm>
            <a:off x="685800" y="1597821"/>
            <a:ext cx="7772400" cy="11025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4" name="Google Shape;104;p15"/>
          <p:cNvSpPr txBox="1">
            <a:spLocks noGrp="1"/>
          </p:cNvSpPr>
          <p:nvPr>
            <p:ph type="subTitle" idx="1"/>
          </p:nvPr>
        </p:nvSpPr>
        <p:spPr>
          <a:xfrm>
            <a:off x="1371600" y="2914650"/>
            <a:ext cx="6400800" cy="1314300"/>
          </a:xfrm>
          <a:prstGeom prst="rect">
            <a:avLst/>
          </a:prstGeom>
          <a:noFill/>
          <a:ln>
            <a:noFill/>
          </a:ln>
        </p:spPr>
        <p:txBody>
          <a:bodyPr spcFirstLastPara="1" wrap="square" lIns="91425" tIns="45700" rIns="91425" bIns="45700" anchor="t" anchorCtr="0">
            <a:noAutofit/>
          </a:bodyPr>
          <a:lstStyle>
            <a:lvl1pPr lvl="0" algn="ctr" rtl="0">
              <a:spcBef>
                <a:spcPts val="640"/>
              </a:spcBef>
              <a:spcAft>
                <a:spcPts val="0"/>
              </a:spcAft>
              <a:buClr>
                <a:srgbClr val="888888"/>
              </a:buClr>
              <a:buSzPts val="3200"/>
              <a:buNone/>
              <a:defRPr>
                <a:solidFill>
                  <a:srgbClr val="888888"/>
                </a:solidFill>
              </a:defRPr>
            </a:lvl1pPr>
            <a:lvl2pPr lvl="1" algn="ctr" rtl="0">
              <a:spcBef>
                <a:spcPts val="560"/>
              </a:spcBef>
              <a:spcAft>
                <a:spcPts val="0"/>
              </a:spcAft>
              <a:buClr>
                <a:srgbClr val="888888"/>
              </a:buClr>
              <a:buSzPts val="2800"/>
              <a:buNone/>
              <a:defRPr>
                <a:solidFill>
                  <a:srgbClr val="888888"/>
                </a:solidFill>
              </a:defRPr>
            </a:lvl2pPr>
            <a:lvl3pPr lvl="2" algn="ctr" rtl="0">
              <a:spcBef>
                <a:spcPts val="480"/>
              </a:spcBef>
              <a:spcAft>
                <a:spcPts val="0"/>
              </a:spcAft>
              <a:buClr>
                <a:srgbClr val="888888"/>
              </a:buClr>
              <a:buSzPts val="2400"/>
              <a:buNone/>
              <a:defRPr>
                <a:solidFill>
                  <a:srgbClr val="888888"/>
                </a:solidFill>
              </a:defRPr>
            </a:lvl3pPr>
            <a:lvl4pPr lvl="3" algn="ctr" rtl="0">
              <a:spcBef>
                <a:spcPts val="400"/>
              </a:spcBef>
              <a:spcAft>
                <a:spcPts val="0"/>
              </a:spcAft>
              <a:buClr>
                <a:srgbClr val="888888"/>
              </a:buClr>
              <a:buSzPts val="2000"/>
              <a:buNone/>
              <a:defRPr>
                <a:solidFill>
                  <a:srgbClr val="888888"/>
                </a:solidFill>
              </a:defRPr>
            </a:lvl4pPr>
            <a:lvl5pPr lvl="4" algn="ctr" rtl="0">
              <a:spcBef>
                <a:spcPts val="400"/>
              </a:spcBef>
              <a:spcAft>
                <a:spcPts val="0"/>
              </a:spcAft>
              <a:buClr>
                <a:srgbClr val="888888"/>
              </a:buClr>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Clr>
                <a:srgbClr val="888888"/>
              </a:buClr>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Clr>
                <a:srgbClr val="888888"/>
              </a:buClr>
              <a:buSzPts val="2000"/>
              <a:buNone/>
              <a:defRPr>
                <a:solidFill>
                  <a:srgbClr val="888888"/>
                </a:solidFill>
              </a:defRPr>
            </a:lvl9pPr>
          </a:lstStyle>
          <a:p>
            <a:endParaRPr/>
          </a:p>
        </p:txBody>
      </p:sp>
      <p:sp>
        <p:nvSpPr>
          <p:cNvPr id="105" name="Google Shape;105;p15"/>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15"/>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7" name="Google Shape;107;p15"/>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108"/>
        <p:cNvGrpSpPr/>
        <p:nvPr/>
      </p:nvGrpSpPr>
      <p:grpSpPr>
        <a:xfrm>
          <a:off x="0" y="0"/>
          <a:ext cx="0" cy="0"/>
          <a:chOff x="0" y="0"/>
          <a:chExt cx="0" cy="0"/>
        </a:xfrm>
      </p:grpSpPr>
      <p:sp>
        <p:nvSpPr>
          <p:cNvPr id="109" name="Google Shape;109;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0" name="Google Shape;110;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60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1" name="Google Shape;111;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19" name="Google Shape;19;p3"/>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1710425" y="2161800"/>
            <a:ext cx="5723700" cy="819900"/>
          </a:xfrm>
          <a:prstGeom prst="rect">
            <a:avLst/>
          </a:prstGeom>
        </p:spPr>
        <p:txBody>
          <a:bodyPr spcFirstLastPara="1" wrap="square" lIns="91425" tIns="91425" rIns="91425" bIns="91425" anchor="t" anchorCtr="0">
            <a:noAutofit/>
          </a:bodyPr>
          <a:lstStyle>
            <a:lvl1pPr marL="457200" lvl="0" indent="-381000" algn="ctr" rtl="0">
              <a:spcBef>
                <a:spcPts val="600"/>
              </a:spcBef>
              <a:spcAft>
                <a:spcPts val="0"/>
              </a:spcAft>
              <a:buSzPts val="24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81000" algn="ctr" rtl="0">
              <a:spcBef>
                <a:spcPts val="0"/>
              </a:spcBef>
              <a:spcAft>
                <a:spcPts val="0"/>
              </a:spcAft>
              <a:buSzPts val="2400"/>
              <a:buChar char="●"/>
              <a:defRPr i="1"/>
            </a:lvl4pPr>
            <a:lvl5pPr marL="2286000" lvl="4" indent="-381000" algn="ctr" rtl="0">
              <a:spcBef>
                <a:spcPts val="0"/>
              </a:spcBef>
              <a:spcAft>
                <a:spcPts val="0"/>
              </a:spcAft>
              <a:buSzPts val="2400"/>
              <a:buChar char="○"/>
              <a:defRPr i="1"/>
            </a:lvl5pPr>
            <a:lvl6pPr marL="2743200" lvl="5" indent="-381000" algn="ctr" rtl="0">
              <a:spcBef>
                <a:spcPts val="0"/>
              </a:spcBef>
              <a:spcAft>
                <a:spcPts val="0"/>
              </a:spcAft>
              <a:buSzPts val="2400"/>
              <a:buChar char="■"/>
              <a:defRPr i="1"/>
            </a:lvl6pPr>
            <a:lvl7pPr marL="3200400" lvl="6" indent="-381000" algn="ctr" rtl="0">
              <a:spcBef>
                <a:spcPts val="0"/>
              </a:spcBef>
              <a:spcAft>
                <a:spcPts val="0"/>
              </a:spcAft>
              <a:buSzPts val="2400"/>
              <a:buChar char="●"/>
              <a:defRPr i="1"/>
            </a:lvl7pPr>
            <a:lvl8pPr marL="3657600" lvl="7" indent="-381000" algn="ctr" rtl="0">
              <a:spcBef>
                <a:spcPts val="0"/>
              </a:spcBef>
              <a:spcAft>
                <a:spcPts val="0"/>
              </a:spcAft>
              <a:buSzPts val="2400"/>
              <a:buChar char="○"/>
              <a:defRPr i="1"/>
            </a:lvl8pPr>
            <a:lvl9pPr marL="4114800" lvl="8" indent="-381000" algn="ctr" rtl="0">
              <a:spcBef>
                <a:spcPts val="0"/>
              </a:spcBef>
              <a:spcAft>
                <a:spcPts val="0"/>
              </a:spcAft>
              <a:buSzPts val="2400"/>
              <a:buChar char="■"/>
              <a:defRPr i="1"/>
            </a:lvl9pPr>
          </a:lstStyle>
          <a:p>
            <a:endParaRPr/>
          </a:p>
        </p:txBody>
      </p:sp>
      <p:sp>
        <p:nvSpPr>
          <p:cNvPr id="25" name="Google Shape;25;p4"/>
          <p:cNvSpPr txBox="1"/>
          <p:nvPr/>
        </p:nvSpPr>
        <p:spPr>
          <a:xfrm>
            <a:off x="3593400" y="118141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chemeClr val="accent6"/>
                </a:solidFill>
              </a:rPr>
              <a:t>“</a:t>
            </a:r>
            <a:endParaRPr sz="9600" b="1">
              <a:solidFill>
                <a:schemeClr val="accent6"/>
              </a:solidFill>
            </a:endParaRPr>
          </a:p>
        </p:txBody>
      </p:sp>
      <p:sp>
        <p:nvSpPr>
          <p:cNvPr id="26" name="Google Shape;26;p4"/>
          <p:cNvSpPr/>
          <p:nvPr/>
        </p:nvSpPr>
        <p:spPr>
          <a:xfrm>
            <a:off x="5723283" y="1599675"/>
            <a:ext cx="17103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434177" y="1599675"/>
            <a:ext cx="17103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0" y="1599675"/>
            <a:ext cx="17103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1710425" y="1599675"/>
            <a:ext cx="17103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rtl="0">
              <a:buNone/>
              <a:defRPr/>
            </a:lvl1pPr>
            <a:lvl2pPr lvl="1" algn="ctr" rtl="0">
              <a:buNone/>
              <a:defRPr/>
            </a:lvl2pPr>
            <a:lvl3pPr lvl="2" algn="ctr" rtl="0">
              <a:buNone/>
              <a:defRPr/>
            </a:lvl3pPr>
            <a:lvl4pPr lvl="3" algn="ctr" rtl="0">
              <a:buNone/>
              <a:defRPr/>
            </a:lvl4pPr>
            <a:lvl5pPr lvl="4" algn="ctr" rtl="0">
              <a:buNone/>
              <a:defRPr/>
            </a:lvl5pPr>
            <a:lvl6pPr lvl="5" algn="ctr" rtl="0">
              <a:buNone/>
              <a:defRPr/>
            </a:lvl6pPr>
            <a:lvl7pPr lvl="6" algn="ctr" rtl="0">
              <a:buNone/>
              <a:defRPr/>
            </a:lvl7pPr>
            <a:lvl8pPr lvl="7" algn="ctr" rtl="0">
              <a:buNone/>
              <a:defRPr/>
            </a:lvl8pPr>
            <a:lvl9pPr lvl="8" algn="ctr"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Clr>
                <a:schemeClr val="accent6"/>
              </a:buClr>
              <a:buSzPts val="1800"/>
              <a:buChar char="▷"/>
              <a:defRPr>
                <a:solidFill>
                  <a:schemeClr val="dk1"/>
                </a:solidFill>
              </a:defRPr>
            </a:lvl1pPr>
            <a:lvl2pPr marL="914400" lvl="1" indent="-381000" rtl="0">
              <a:spcBef>
                <a:spcPts val="0"/>
              </a:spcBef>
              <a:spcAft>
                <a:spcPts val="0"/>
              </a:spcAft>
              <a:buClr>
                <a:schemeClr val="dk1"/>
              </a:buClr>
              <a:buSzPts val="2400"/>
              <a:buChar char="○"/>
              <a:defRPr>
                <a:solidFill>
                  <a:schemeClr val="dk1"/>
                </a:solidFill>
              </a:defRPr>
            </a:lvl2pPr>
            <a:lvl3pPr marL="1371600" lvl="2" indent="-381000" rtl="0">
              <a:spcBef>
                <a:spcPts val="0"/>
              </a:spcBef>
              <a:spcAft>
                <a:spcPts val="0"/>
              </a:spcAft>
              <a:buClr>
                <a:schemeClr val="dk1"/>
              </a:buClr>
              <a:buSzPts val="2400"/>
              <a:buChar char="■"/>
              <a:defRPr>
                <a:solidFill>
                  <a:schemeClr val="dk1"/>
                </a:solidFill>
              </a:defRPr>
            </a:lvl3pPr>
            <a:lvl4pPr marL="1828800" lvl="3" indent="-381000" rtl="0">
              <a:spcBef>
                <a:spcPts val="0"/>
              </a:spcBef>
              <a:spcAft>
                <a:spcPts val="0"/>
              </a:spcAft>
              <a:buClr>
                <a:schemeClr val="dk1"/>
              </a:buClr>
              <a:buSzPts val="2400"/>
              <a:buChar char="●"/>
              <a:defRPr>
                <a:solidFill>
                  <a:schemeClr val="dk1"/>
                </a:solidFill>
              </a:defRPr>
            </a:lvl4pPr>
            <a:lvl5pPr marL="2286000" lvl="4" indent="-381000" rtl="0">
              <a:spcBef>
                <a:spcPts val="0"/>
              </a:spcBef>
              <a:spcAft>
                <a:spcPts val="0"/>
              </a:spcAft>
              <a:buClr>
                <a:schemeClr val="dk1"/>
              </a:buClr>
              <a:buSzPts val="2400"/>
              <a:buChar char="○"/>
              <a:defRPr>
                <a:solidFill>
                  <a:schemeClr val="dk1"/>
                </a:solidFill>
              </a:defRPr>
            </a:lvl5pPr>
            <a:lvl6pPr marL="2743200" lvl="5" indent="-381000" rtl="0">
              <a:spcBef>
                <a:spcPts val="0"/>
              </a:spcBef>
              <a:spcAft>
                <a:spcPts val="0"/>
              </a:spcAft>
              <a:buClr>
                <a:schemeClr val="dk1"/>
              </a:buClr>
              <a:buSzPts val="2400"/>
              <a:buChar char="■"/>
              <a:defRPr>
                <a:solidFill>
                  <a:schemeClr val="dk1"/>
                </a:solidFill>
              </a:defRPr>
            </a:lvl6pPr>
            <a:lvl7pPr marL="3200400" lvl="6" indent="-381000" rtl="0">
              <a:spcBef>
                <a:spcPts val="0"/>
              </a:spcBef>
              <a:spcAft>
                <a:spcPts val="0"/>
              </a:spcAft>
              <a:buClr>
                <a:schemeClr val="dk1"/>
              </a:buClr>
              <a:buSzPts val="2400"/>
              <a:buChar char="●"/>
              <a:defRPr>
                <a:solidFill>
                  <a:schemeClr val="dk1"/>
                </a:solidFill>
              </a:defRPr>
            </a:lvl7pPr>
            <a:lvl8pPr marL="3657600" lvl="7" indent="-381000" rtl="0">
              <a:spcBef>
                <a:spcPts val="0"/>
              </a:spcBef>
              <a:spcAft>
                <a:spcPts val="0"/>
              </a:spcAft>
              <a:buClr>
                <a:schemeClr val="dk1"/>
              </a:buClr>
              <a:buSzPts val="2400"/>
              <a:buChar char="○"/>
              <a:defRPr>
                <a:solidFill>
                  <a:schemeClr val="dk1"/>
                </a:solidFill>
              </a:defRPr>
            </a:lvl8pPr>
            <a:lvl9pPr marL="4114800" lvl="8" indent="-381000" rtl="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6"/>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5" name="Google Shape;45;p6"/>
          <p:cNvSpPr txBox="1">
            <a:spLocks noGrp="1"/>
          </p:cNvSpPr>
          <p:nvPr>
            <p:ph type="body" idx="1"/>
          </p:nvPr>
        </p:nvSpPr>
        <p:spPr>
          <a:xfrm>
            <a:off x="893625" y="1200150"/>
            <a:ext cx="31368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6" name="Google Shape;46;p6"/>
          <p:cNvSpPr txBox="1">
            <a:spLocks noGrp="1"/>
          </p:cNvSpPr>
          <p:nvPr>
            <p:ph type="body" idx="2"/>
          </p:nvPr>
        </p:nvSpPr>
        <p:spPr>
          <a:xfrm>
            <a:off x="4219456" y="1200150"/>
            <a:ext cx="3136800" cy="3725700"/>
          </a:xfrm>
          <a:prstGeom prst="rect">
            <a:avLst/>
          </a:prstGeom>
        </p:spPr>
        <p:txBody>
          <a:bodyPr spcFirstLastPara="1" wrap="square" lIns="91425" tIns="91425" rIns="91425" bIns="91425"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47" name="Google Shape;47;p6"/>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8"/>
        <p:cNvGrpSpPr/>
        <p:nvPr/>
      </p:nvGrpSpPr>
      <p:grpSpPr>
        <a:xfrm>
          <a:off x="0" y="0"/>
          <a:ext cx="0" cy="0"/>
          <a:chOff x="0" y="0"/>
          <a:chExt cx="0" cy="0"/>
        </a:xfrm>
      </p:grpSpPr>
      <p:sp>
        <p:nvSpPr>
          <p:cNvPr id="49" name="Google Shape;49;p7"/>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7"/>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4" name="Google Shape;54;p7"/>
          <p:cNvSpPr txBox="1">
            <a:spLocks noGrp="1"/>
          </p:cNvSpPr>
          <p:nvPr>
            <p:ph type="body" idx="1"/>
          </p:nvPr>
        </p:nvSpPr>
        <p:spPr>
          <a:xfrm>
            <a:off x="893700"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5" name="Google Shape;55;p7"/>
          <p:cNvSpPr txBox="1">
            <a:spLocks noGrp="1"/>
          </p:cNvSpPr>
          <p:nvPr>
            <p:ph type="body" idx="2"/>
          </p:nvPr>
        </p:nvSpPr>
        <p:spPr>
          <a:xfrm>
            <a:off x="3386404"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6" name="Google Shape;56;p7"/>
          <p:cNvSpPr txBox="1">
            <a:spLocks noGrp="1"/>
          </p:cNvSpPr>
          <p:nvPr>
            <p:ph type="body" idx="3"/>
          </p:nvPr>
        </p:nvSpPr>
        <p:spPr>
          <a:xfrm>
            <a:off x="5879107" y="1200150"/>
            <a:ext cx="2371200" cy="3725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57" name="Google Shape;57;p7"/>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 name="Google Shape;64;p8"/>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9"/>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9"/>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9"/>
          <p:cNvSpPr txBox="1">
            <a:spLocks noGrp="1"/>
          </p:cNvSpPr>
          <p:nvPr>
            <p:ph type="body" idx="1"/>
          </p:nvPr>
        </p:nvSpPr>
        <p:spPr>
          <a:xfrm>
            <a:off x="893700" y="4649963"/>
            <a:ext cx="6462600" cy="350700"/>
          </a:xfrm>
          <a:prstGeom prst="rect">
            <a:avLst/>
          </a:prstGeom>
        </p:spPr>
        <p:txBody>
          <a:bodyPr spcFirstLastPara="1" wrap="square" lIns="91425" tIns="91425" rIns="91425" bIns="91425" anchor="b" anchorCtr="0">
            <a:noAutofit/>
          </a:bodyPr>
          <a:lstStyle>
            <a:lvl1pPr marL="457200" lvl="0" indent="-228600" rtl="0">
              <a:spcBef>
                <a:spcPts val="360"/>
              </a:spcBef>
              <a:spcAft>
                <a:spcPts val="0"/>
              </a:spcAft>
              <a:buClr>
                <a:schemeClr val="dk2"/>
              </a:buClr>
              <a:buSzPts val="1400"/>
              <a:buNone/>
              <a:defRPr sz="1400">
                <a:solidFill>
                  <a:schemeClr val="dk2"/>
                </a:solidFill>
              </a:defRPr>
            </a:lvl1pPr>
          </a:lstStyle>
          <a:p>
            <a:endParaRPr/>
          </a:p>
        </p:txBody>
      </p:sp>
      <p:sp>
        <p:nvSpPr>
          <p:cNvPr id="71" name="Google Shape;71;p9"/>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93700" y="358388"/>
            <a:ext cx="6462600" cy="8574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1pPr>
            <a:lvl2pPr lvl="1"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2pPr>
            <a:lvl3pPr lvl="2"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3pPr>
            <a:lvl4pPr lvl="3"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4pPr>
            <a:lvl5pPr lvl="4"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5pPr>
            <a:lvl6pPr lvl="5"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6pPr>
            <a:lvl7pPr lvl="6"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7pPr>
            <a:lvl8pPr lvl="7"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8pPr>
            <a:lvl9pPr lvl="8" rtl="0">
              <a:spcBef>
                <a:spcPts val="0"/>
              </a:spcBef>
              <a:spcAft>
                <a:spcPts val="0"/>
              </a:spcAft>
              <a:buClr>
                <a:schemeClr val="accent6"/>
              </a:buClr>
              <a:buSzPts val="3200"/>
              <a:buFont typeface="Raleway"/>
              <a:buNone/>
              <a:defRPr sz="3200">
                <a:solidFill>
                  <a:schemeClr val="accent6"/>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893700" y="1373588"/>
            <a:ext cx="6462600" cy="3552300"/>
          </a:xfrm>
          <a:prstGeom prst="rect">
            <a:avLst/>
          </a:prstGeom>
          <a:noFill/>
          <a:ln>
            <a:noFill/>
          </a:ln>
        </p:spPr>
        <p:txBody>
          <a:bodyPr spcFirstLastPara="1" wrap="square" lIns="91425" tIns="91425" rIns="91425" bIns="91425" anchor="t" anchorCtr="0">
            <a:noAutofit/>
          </a:bodyPr>
          <a:lstStyle>
            <a:lvl1pPr marL="457200" lvl="0" indent="-381000" rtl="0">
              <a:spcBef>
                <a:spcPts val="600"/>
              </a:spcBef>
              <a:spcAft>
                <a:spcPts val="0"/>
              </a:spcAft>
              <a:buClr>
                <a:schemeClr val="accent6"/>
              </a:buClr>
              <a:buSzPts val="2400"/>
              <a:buFont typeface="Lato"/>
              <a:buChar char="▷"/>
              <a:defRPr sz="2400">
                <a:solidFill>
                  <a:schemeClr val="dk1"/>
                </a:solidFill>
                <a:latin typeface="Lato"/>
                <a:ea typeface="Lato"/>
                <a:cs typeface="Lato"/>
                <a:sym typeface="Lato"/>
              </a:defRPr>
            </a:lvl1pPr>
            <a:lvl2pPr marL="914400" lvl="1"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2pPr>
            <a:lvl3pPr marL="1371600" lvl="2"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3pPr>
            <a:lvl4pPr marL="1828800" lvl="3"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4pPr>
            <a:lvl5pPr marL="2286000" lvl="4"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5pPr>
            <a:lvl6pPr marL="2743200" lvl="5"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6pPr>
            <a:lvl7pPr marL="3200400" lvl="6"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7pPr>
            <a:lvl8pPr marL="3657600" lvl="7"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8pPr>
            <a:lvl9pPr marL="4114800" lvl="8" indent="-381000" rtl="0">
              <a:spcBef>
                <a:spcPts val="0"/>
              </a:spcBef>
              <a:spcAft>
                <a:spcPts val="0"/>
              </a:spcAft>
              <a:buClr>
                <a:schemeClr val="dk1"/>
              </a:buClr>
              <a:buSzPts val="2400"/>
              <a:buFont typeface="Lato"/>
              <a:buChar char="■"/>
              <a:defRPr sz="2400">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accent6"/>
                </a:solidFill>
                <a:latin typeface="Lato"/>
                <a:ea typeface="Lato"/>
                <a:cs typeface="Lato"/>
                <a:sym typeface="Lato"/>
              </a:defRPr>
            </a:lvl1pPr>
            <a:lvl2pPr lvl="1" algn="r" rtl="0">
              <a:buNone/>
              <a:defRPr sz="1300">
                <a:solidFill>
                  <a:schemeClr val="accent6"/>
                </a:solidFill>
                <a:latin typeface="Lato"/>
                <a:ea typeface="Lato"/>
                <a:cs typeface="Lato"/>
                <a:sym typeface="Lato"/>
              </a:defRPr>
            </a:lvl2pPr>
            <a:lvl3pPr lvl="2" algn="r" rtl="0">
              <a:buNone/>
              <a:defRPr sz="1300">
                <a:solidFill>
                  <a:schemeClr val="accent6"/>
                </a:solidFill>
                <a:latin typeface="Lato"/>
                <a:ea typeface="Lato"/>
                <a:cs typeface="Lato"/>
                <a:sym typeface="Lato"/>
              </a:defRPr>
            </a:lvl3pPr>
            <a:lvl4pPr lvl="3" algn="r" rtl="0">
              <a:buNone/>
              <a:defRPr sz="1300">
                <a:solidFill>
                  <a:schemeClr val="accent6"/>
                </a:solidFill>
                <a:latin typeface="Lato"/>
                <a:ea typeface="Lato"/>
                <a:cs typeface="Lato"/>
                <a:sym typeface="Lato"/>
              </a:defRPr>
            </a:lvl4pPr>
            <a:lvl5pPr lvl="4" algn="r" rtl="0">
              <a:buNone/>
              <a:defRPr sz="1300">
                <a:solidFill>
                  <a:schemeClr val="accent6"/>
                </a:solidFill>
                <a:latin typeface="Lato"/>
                <a:ea typeface="Lato"/>
                <a:cs typeface="Lato"/>
                <a:sym typeface="Lato"/>
              </a:defRPr>
            </a:lvl5pPr>
            <a:lvl6pPr lvl="5" algn="r" rtl="0">
              <a:buNone/>
              <a:defRPr sz="1300">
                <a:solidFill>
                  <a:schemeClr val="accent6"/>
                </a:solidFill>
                <a:latin typeface="Lato"/>
                <a:ea typeface="Lato"/>
                <a:cs typeface="Lato"/>
                <a:sym typeface="Lato"/>
              </a:defRPr>
            </a:lvl6pPr>
            <a:lvl7pPr lvl="6" algn="r" rtl="0">
              <a:buNone/>
              <a:defRPr sz="1300">
                <a:solidFill>
                  <a:schemeClr val="accent6"/>
                </a:solidFill>
                <a:latin typeface="Lato"/>
                <a:ea typeface="Lato"/>
                <a:cs typeface="Lato"/>
                <a:sym typeface="Lato"/>
              </a:defRPr>
            </a:lvl7pPr>
            <a:lvl8pPr lvl="7" algn="r" rtl="0">
              <a:buNone/>
              <a:defRPr sz="1300">
                <a:solidFill>
                  <a:schemeClr val="accent6"/>
                </a:solidFill>
                <a:latin typeface="Lato"/>
                <a:ea typeface="Lato"/>
                <a:cs typeface="Lato"/>
                <a:sym typeface="Lato"/>
              </a:defRPr>
            </a:lvl8pPr>
            <a:lvl9pPr lvl="8" algn="r" rtl="0">
              <a:buNone/>
              <a:defRPr sz="1300">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jpg"/><Relationship Id="rId7"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Demand &amp; Supply</a:t>
            </a:r>
            <a:endParaRPr b="1"/>
          </a:p>
          <a:p>
            <a:pPr marL="0" lvl="0" indent="0" algn="l" rtl="0">
              <a:spcBef>
                <a:spcPts val="0"/>
              </a:spcBef>
              <a:spcAft>
                <a:spcPts val="0"/>
              </a:spcAft>
              <a:buNone/>
            </a:pPr>
            <a:r>
              <a:rPr lang="en" sz="3400" b="1" i="1"/>
              <a:t>Concept of Elasticity</a:t>
            </a:r>
            <a:endParaRPr sz="3400" b="1" i="1"/>
          </a:p>
        </p:txBody>
      </p:sp>
    </p:spTree>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55500" y="34316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smtClean="0">
                <a:solidFill>
                  <a:srgbClr val="0070C0"/>
                </a:solidFill>
              </a:rPr>
              <a:t>How can the concept of Elasticity be useful to managers?</a:t>
            </a:r>
            <a:endParaRPr b="1" dirty="0">
              <a:solidFill>
                <a:srgbClr val="0070C0"/>
              </a:solidFill>
            </a:endParaRPr>
          </a:p>
        </p:txBody>
      </p:sp>
      <p:sp>
        <p:nvSpPr>
          <p:cNvPr id="180" name="Google Shape;180;p27"/>
          <p:cNvSpPr txBox="1">
            <a:spLocks noGrp="1"/>
          </p:cNvSpPr>
          <p:nvPr>
            <p:ph type="body" idx="1"/>
          </p:nvPr>
        </p:nvSpPr>
        <p:spPr>
          <a:xfrm>
            <a:off x="55500" y="1280160"/>
            <a:ext cx="8970900" cy="3450620"/>
          </a:xfrm>
          <a:prstGeom prst="rect">
            <a:avLst/>
          </a:prstGeom>
        </p:spPr>
        <p:txBody>
          <a:bodyPr spcFirstLastPara="1" wrap="square" lIns="91425" tIns="91425" rIns="91425" bIns="91425" anchor="t" anchorCtr="0">
            <a:noAutofit/>
          </a:bodyPr>
          <a:lstStyle/>
          <a:p>
            <a:pPr lvl="0" indent="-381000">
              <a:spcBef>
                <a:spcPts val="0"/>
              </a:spcBef>
              <a:buClr>
                <a:srgbClr val="666666"/>
              </a:buClr>
              <a:buSzPts val="2400"/>
              <a:buChar char="●"/>
            </a:pPr>
            <a:r>
              <a:rPr lang="en-US" dirty="0"/>
              <a:t>the sensitivity of demand to its price helps in pricing </a:t>
            </a:r>
            <a:r>
              <a:rPr lang="en-US" dirty="0" smtClean="0"/>
              <a:t>strategies</a:t>
            </a:r>
          </a:p>
          <a:p>
            <a:pPr lvl="0" indent="-381000">
              <a:spcBef>
                <a:spcPts val="0"/>
              </a:spcBef>
              <a:buClr>
                <a:srgbClr val="666666"/>
              </a:buClr>
              <a:buSzPts val="2400"/>
              <a:buChar char="●"/>
            </a:pPr>
            <a:r>
              <a:rPr lang="en-US" dirty="0"/>
              <a:t>the sensitivity of demand to its income helps in pricing </a:t>
            </a:r>
            <a:r>
              <a:rPr lang="en-US" dirty="0" smtClean="0"/>
              <a:t>strategies</a:t>
            </a:r>
          </a:p>
          <a:p>
            <a:pPr lvl="0" indent="-381000">
              <a:spcBef>
                <a:spcPts val="0"/>
              </a:spcBef>
              <a:buClr>
                <a:srgbClr val="666666"/>
              </a:buClr>
              <a:buSzPts val="2400"/>
              <a:buChar char="●"/>
            </a:pPr>
            <a:r>
              <a:rPr lang="en-US" dirty="0"/>
              <a:t>the sensitivity of demand to its advertisement helps in increasing sales</a:t>
            </a:r>
            <a:endParaRPr dirty="0">
              <a:solidFill>
                <a:srgbClr val="666666"/>
              </a:solidFill>
            </a:endParaRPr>
          </a:p>
        </p:txBody>
      </p:sp>
      <p:pic>
        <p:nvPicPr>
          <p:cNvPr id="2" name="Picture 1"/>
          <p:cNvPicPr>
            <a:picLocks noChangeAspect="1"/>
          </p:cNvPicPr>
          <p:nvPr/>
        </p:nvPicPr>
        <p:blipFill>
          <a:blip r:embed="rId3"/>
          <a:stretch>
            <a:fillRect/>
          </a:stretch>
        </p:blipFill>
        <p:spPr>
          <a:xfrm>
            <a:off x="7753738" y="2415539"/>
            <a:ext cx="1390262" cy="2579523"/>
          </a:xfrm>
          <a:prstGeom prst="rect">
            <a:avLst/>
          </a:prstGeom>
        </p:spPr>
      </p:pic>
    </p:spTree>
    <p:extLst>
      <p:ext uri="{BB962C8B-B14F-4D97-AF65-F5344CB8AC3E}">
        <p14:creationId xmlns:p14="http://schemas.microsoft.com/office/powerpoint/2010/main" val="415947956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434343"/>
                </a:solidFill>
              </a:rPr>
              <a:t>Price Elasticity of Demand (PED)</a:t>
            </a:r>
            <a:endParaRPr sz="2600" b="1">
              <a:solidFill>
                <a:srgbClr val="434343"/>
              </a:solidFill>
            </a:endParaRPr>
          </a:p>
        </p:txBody>
      </p:sp>
      <p:sp>
        <p:nvSpPr>
          <p:cNvPr id="137" name="Google Shape;137;p23"/>
          <p:cNvSpPr txBox="1">
            <a:spLocks noGrp="1"/>
          </p:cNvSpPr>
          <p:nvPr>
            <p:ph type="body" idx="1"/>
          </p:nvPr>
        </p:nvSpPr>
        <p:spPr>
          <a:xfrm>
            <a:off x="457200" y="725600"/>
            <a:ext cx="8130500" cy="384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 measure of the responsiveness of quantity demanded to changes in price.</a:t>
            </a:r>
            <a:endParaRPr b="1"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0" algn="l" rtl="0">
              <a:spcBef>
                <a:spcPts val="600"/>
              </a:spcBef>
              <a:spcAft>
                <a:spcPts val="0"/>
              </a:spcAft>
              <a:buNone/>
            </a:pPr>
            <a:endParaRPr dirty="0"/>
          </a:p>
        </p:txBody>
      </p:sp>
      <p:sp>
        <p:nvSpPr>
          <p:cNvPr id="138" name="Google Shape;138;p23"/>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11</a:t>
            </a:fld>
            <a:endParaRPr/>
          </a:p>
        </p:txBody>
      </p:sp>
      <p:sp>
        <p:nvSpPr>
          <p:cNvPr id="139" name="Google Shape;139;p23"/>
          <p:cNvSpPr txBox="1"/>
          <p:nvPr/>
        </p:nvSpPr>
        <p:spPr>
          <a:xfrm>
            <a:off x="3124200" y="3105150"/>
            <a:ext cx="32004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3600">
                <a:solidFill>
                  <a:schemeClr val="hlink"/>
                </a:solidFill>
                <a:latin typeface="Georgia"/>
                <a:ea typeface="Georgia"/>
                <a:cs typeface="Georgia"/>
                <a:sym typeface="Georgia"/>
              </a:rPr>
              <a:t>%Δ P → %Δ Q</a:t>
            </a:r>
            <a:endParaRPr>
              <a:latin typeface="Georgia"/>
              <a:ea typeface="Georgia"/>
              <a:cs typeface="Georgia"/>
              <a:sym typeface="Georgia"/>
            </a:endParaRPr>
          </a:p>
        </p:txBody>
      </p:sp>
      <p:pic>
        <p:nvPicPr>
          <p:cNvPr id="140" name="Google Shape;140;p23"/>
          <p:cNvPicPr preferRelativeResize="0"/>
          <p:nvPr/>
        </p:nvPicPr>
        <p:blipFill>
          <a:blip r:embed="rId3">
            <a:alphaModFix/>
          </a:blip>
          <a:stretch>
            <a:fillRect/>
          </a:stretch>
        </p:blipFill>
        <p:spPr>
          <a:xfrm>
            <a:off x="2332275" y="2057600"/>
            <a:ext cx="4773375" cy="2885875"/>
          </a:xfrm>
          <a:prstGeom prst="rect">
            <a:avLst/>
          </a:prstGeom>
          <a:noFill/>
          <a:ln>
            <a:noFill/>
          </a:ln>
        </p:spPr>
      </p:pic>
    </p:spTree>
    <p:extLst>
      <p:ext uri="{BB962C8B-B14F-4D97-AF65-F5344CB8AC3E}">
        <p14:creationId xmlns:p14="http://schemas.microsoft.com/office/powerpoint/2010/main" val="187751308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40"/>
                                        </p:tgtEl>
                                      </p:cBhvr>
                                    </p:animEffect>
                                    <p:set>
                                      <p:cBhvr>
                                        <p:cTn id="7" dur="1" fill="hold">
                                          <p:stCondLst>
                                            <p:cond delay="1000"/>
                                          </p:stCondLst>
                                        </p:cTn>
                                        <p:tgtEl>
                                          <p:spTgt spid="1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434343"/>
                </a:solidFill>
              </a:rPr>
              <a:t>Let’s Observe - SITUATION #1</a:t>
            </a:r>
            <a:endParaRPr sz="2600" b="1">
              <a:solidFill>
                <a:srgbClr val="434343"/>
              </a:solidFill>
            </a:endParaRPr>
          </a:p>
        </p:txBody>
      </p:sp>
      <p:sp>
        <p:nvSpPr>
          <p:cNvPr id="146" name="Google Shape;146;p24"/>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12</a:t>
            </a:fld>
            <a:endParaRPr/>
          </a:p>
        </p:txBody>
      </p:sp>
      <p:pic>
        <p:nvPicPr>
          <p:cNvPr id="147" name="Google Shape;147;p24"/>
          <p:cNvPicPr preferRelativeResize="0"/>
          <p:nvPr/>
        </p:nvPicPr>
        <p:blipFill rotWithShape="1">
          <a:blip r:embed="rId3">
            <a:alphaModFix/>
          </a:blip>
          <a:srcRect t="14104" r="45554" b="11073"/>
          <a:stretch/>
        </p:blipFill>
        <p:spPr>
          <a:xfrm>
            <a:off x="1048055" y="491413"/>
            <a:ext cx="4273250" cy="4404251"/>
          </a:xfrm>
          <a:prstGeom prst="rect">
            <a:avLst/>
          </a:prstGeom>
          <a:noFill/>
          <a:ln>
            <a:noFill/>
          </a:ln>
        </p:spPr>
      </p:pic>
      <p:pic>
        <p:nvPicPr>
          <p:cNvPr id="148" name="Google Shape;148;p24"/>
          <p:cNvPicPr preferRelativeResize="0"/>
          <p:nvPr/>
        </p:nvPicPr>
        <p:blipFill rotWithShape="1">
          <a:blip r:embed="rId3">
            <a:alphaModFix/>
          </a:blip>
          <a:srcRect l="54448" t="14104" b="11073"/>
          <a:stretch/>
        </p:blipFill>
        <p:spPr>
          <a:xfrm>
            <a:off x="5374793" y="487432"/>
            <a:ext cx="3575150" cy="4404251"/>
          </a:xfrm>
          <a:prstGeom prst="rect">
            <a:avLst/>
          </a:prstGeom>
          <a:noFill/>
          <a:ln>
            <a:noFill/>
          </a:ln>
        </p:spPr>
      </p:pic>
    </p:spTree>
    <p:extLst>
      <p:ext uri="{BB962C8B-B14F-4D97-AF65-F5344CB8AC3E}">
        <p14:creationId xmlns:p14="http://schemas.microsoft.com/office/powerpoint/2010/main" val="315481073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 calcmode="lin" valueType="num">
                                      <p:cBhvr additive="base">
                                        <p:cTn id="7" dur="1000"/>
                                        <p:tgtEl>
                                          <p:spTgt spid="14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 calcmode="lin" valueType="num">
                                      <p:cBhvr additive="base">
                                        <p:cTn id="12" dur="1000"/>
                                        <p:tgtEl>
                                          <p:spTgt spid="14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chemeClr val="accent3"/>
                </a:solidFill>
              </a:rPr>
              <a:t>Let’s Observe - SITUATION #2</a:t>
            </a:r>
            <a:endParaRPr sz="2600" b="1">
              <a:solidFill>
                <a:srgbClr val="434343"/>
              </a:solidFill>
            </a:endParaRPr>
          </a:p>
        </p:txBody>
      </p:sp>
      <p:sp>
        <p:nvSpPr>
          <p:cNvPr id="154" name="Google Shape;154;p25"/>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13</a:t>
            </a:fld>
            <a:endParaRPr/>
          </a:p>
        </p:txBody>
      </p:sp>
      <p:pic>
        <p:nvPicPr>
          <p:cNvPr id="155" name="Google Shape;155;p25"/>
          <p:cNvPicPr preferRelativeResize="0"/>
          <p:nvPr/>
        </p:nvPicPr>
        <p:blipFill rotWithShape="1">
          <a:blip r:embed="rId3">
            <a:alphaModFix/>
          </a:blip>
          <a:srcRect l="2681" t="15354" r="46441" b="8181"/>
          <a:stretch/>
        </p:blipFill>
        <p:spPr>
          <a:xfrm>
            <a:off x="1187650" y="579585"/>
            <a:ext cx="3933900" cy="4434376"/>
          </a:xfrm>
          <a:prstGeom prst="rect">
            <a:avLst/>
          </a:prstGeom>
          <a:noFill/>
          <a:ln>
            <a:noFill/>
          </a:ln>
        </p:spPr>
      </p:pic>
      <p:pic>
        <p:nvPicPr>
          <p:cNvPr id="156" name="Google Shape;156;p25"/>
          <p:cNvPicPr preferRelativeResize="0"/>
          <p:nvPr/>
        </p:nvPicPr>
        <p:blipFill rotWithShape="1">
          <a:blip r:embed="rId3">
            <a:alphaModFix/>
          </a:blip>
          <a:srcRect l="49617" t="15354" r="3172" b="8181"/>
          <a:stretch/>
        </p:blipFill>
        <p:spPr>
          <a:xfrm>
            <a:off x="5121550" y="579585"/>
            <a:ext cx="3650400" cy="4434376"/>
          </a:xfrm>
          <a:prstGeom prst="rect">
            <a:avLst/>
          </a:prstGeom>
          <a:noFill/>
          <a:ln>
            <a:noFill/>
          </a:ln>
        </p:spPr>
      </p:pic>
    </p:spTree>
    <p:extLst>
      <p:ext uri="{BB962C8B-B14F-4D97-AF65-F5344CB8AC3E}">
        <p14:creationId xmlns:p14="http://schemas.microsoft.com/office/powerpoint/2010/main" val="14449875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 calcmode="lin" valueType="num">
                                      <p:cBhvr additive="base">
                                        <p:cTn id="7" dur="1000"/>
                                        <p:tgtEl>
                                          <p:spTgt spid="15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 calcmode="lin" valueType="num">
                                      <p:cBhvr additive="base">
                                        <p:cTn id="12" dur="1000"/>
                                        <p:tgtEl>
                                          <p:spTgt spid="15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dirty="0">
                <a:solidFill>
                  <a:schemeClr val="accent3"/>
                </a:solidFill>
              </a:rPr>
              <a:t>SITUATION #1</a:t>
            </a:r>
            <a:endParaRPr sz="2600" b="1" dirty="0">
              <a:solidFill>
                <a:srgbClr val="434343"/>
              </a:solidFill>
            </a:endParaRPr>
          </a:p>
        </p:txBody>
      </p:sp>
      <p:sp>
        <p:nvSpPr>
          <p:cNvPr id="162" name="Google Shape;162;p26"/>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14</a:t>
            </a:fld>
            <a:endParaRPr/>
          </a:p>
        </p:txBody>
      </p:sp>
      <p:pic>
        <p:nvPicPr>
          <p:cNvPr id="163" name="Google Shape;163;p26"/>
          <p:cNvPicPr preferRelativeResize="0"/>
          <p:nvPr/>
        </p:nvPicPr>
        <p:blipFill rotWithShape="1">
          <a:blip r:embed="rId3">
            <a:alphaModFix/>
          </a:blip>
          <a:srcRect t="14104" r="45554" b="11073"/>
          <a:stretch/>
        </p:blipFill>
        <p:spPr>
          <a:xfrm>
            <a:off x="1132023" y="491413"/>
            <a:ext cx="4273250" cy="4404251"/>
          </a:xfrm>
          <a:prstGeom prst="rect">
            <a:avLst/>
          </a:prstGeom>
          <a:noFill/>
          <a:ln>
            <a:noFill/>
          </a:ln>
        </p:spPr>
      </p:pic>
      <p:pic>
        <p:nvPicPr>
          <p:cNvPr id="164" name="Google Shape;164;p26"/>
          <p:cNvPicPr preferRelativeResize="0"/>
          <p:nvPr/>
        </p:nvPicPr>
        <p:blipFill rotWithShape="1">
          <a:blip r:embed="rId3">
            <a:alphaModFix/>
          </a:blip>
          <a:srcRect l="54448" t="14104" b="11073"/>
          <a:stretch/>
        </p:blipFill>
        <p:spPr>
          <a:xfrm>
            <a:off x="5405273" y="491413"/>
            <a:ext cx="3575150" cy="4404251"/>
          </a:xfrm>
          <a:prstGeom prst="rect">
            <a:avLst/>
          </a:prstGeom>
          <a:noFill/>
          <a:ln>
            <a:noFill/>
          </a:ln>
        </p:spPr>
      </p:pic>
      <p:sp>
        <p:nvSpPr>
          <p:cNvPr id="165" name="Google Shape;165;p26"/>
          <p:cNvSpPr/>
          <p:nvPr/>
        </p:nvSpPr>
        <p:spPr>
          <a:xfrm>
            <a:off x="1582799" y="663050"/>
            <a:ext cx="7070922" cy="4404240"/>
          </a:xfrm>
          <a:prstGeom prst="irregularSeal2">
            <a:avLst/>
          </a:prstGeom>
          <a:solidFill>
            <a:srgbClr val="F50A42"/>
          </a:solidFill>
          <a:ln w="1143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lt1"/>
                </a:solidFill>
              </a:rPr>
              <a:t>Price having lesser effect on Demand</a:t>
            </a:r>
            <a:endParaRPr sz="3600">
              <a:solidFill>
                <a:schemeClr val="lt1"/>
              </a:solidFill>
            </a:endParaRPr>
          </a:p>
        </p:txBody>
      </p:sp>
    </p:spTree>
    <p:extLst>
      <p:ext uri="{BB962C8B-B14F-4D97-AF65-F5344CB8AC3E}">
        <p14:creationId xmlns:p14="http://schemas.microsoft.com/office/powerpoint/2010/main" val="32205859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additive="base">
                                        <p:cTn id="7" dur="1000"/>
                                        <p:tgtEl>
                                          <p:spTgt spid="165"/>
                                        </p:tgtEl>
                                        <p:attrNameLst>
                                          <p:attrName>ppt_w</p:attrName>
                                        </p:attrNameLst>
                                      </p:cBhvr>
                                      <p:tavLst>
                                        <p:tav tm="0">
                                          <p:val>
                                            <p:strVal val="0"/>
                                          </p:val>
                                        </p:tav>
                                        <p:tav tm="100000">
                                          <p:val>
                                            <p:strVal val="#ppt_w"/>
                                          </p:val>
                                        </p:tav>
                                      </p:tavLst>
                                    </p:anim>
                                    <p:anim calcmode="lin" valueType="num">
                                      <p:cBhvr additive="base">
                                        <p:cTn id="8" dur="1000"/>
                                        <p:tgtEl>
                                          <p:spTgt spid="165"/>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chemeClr val="accent3"/>
                </a:solidFill>
              </a:rPr>
              <a:t>SITUATION #2</a:t>
            </a:r>
            <a:endParaRPr sz="2600" b="1">
              <a:solidFill>
                <a:srgbClr val="434343"/>
              </a:solidFill>
            </a:endParaRPr>
          </a:p>
        </p:txBody>
      </p:sp>
      <p:sp>
        <p:nvSpPr>
          <p:cNvPr id="171" name="Google Shape;171;p27"/>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pic>
        <p:nvPicPr>
          <p:cNvPr id="172" name="Google Shape;172;p27"/>
          <p:cNvPicPr preferRelativeResize="0"/>
          <p:nvPr/>
        </p:nvPicPr>
        <p:blipFill rotWithShape="1">
          <a:blip r:embed="rId3">
            <a:alphaModFix/>
          </a:blip>
          <a:srcRect l="2681" t="15354" r="46441" b="8181"/>
          <a:stretch/>
        </p:blipFill>
        <p:spPr>
          <a:xfrm>
            <a:off x="1187650" y="564345"/>
            <a:ext cx="3933900" cy="4434376"/>
          </a:xfrm>
          <a:prstGeom prst="rect">
            <a:avLst/>
          </a:prstGeom>
          <a:noFill/>
          <a:ln>
            <a:noFill/>
          </a:ln>
        </p:spPr>
      </p:pic>
      <p:pic>
        <p:nvPicPr>
          <p:cNvPr id="173" name="Google Shape;173;p27"/>
          <p:cNvPicPr preferRelativeResize="0"/>
          <p:nvPr/>
        </p:nvPicPr>
        <p:blipFill rotWithShape="1">
          <a:blip r:embed="rId3">
            <a:alphaModFix/>
          </a:blip>
          <a:srcRect l="49617" t="15354" r="3172" b="8181"/>
          <a:stretch/>
        </p:blipFill>
        <p:spPr>
          <a:xfrm>
            <a:off x="5121550" y="564345"/>
            <a:ext cx="3650400" cy="4434376"/>
          </a:xfrm>
          <a:prstGeom prst="rect">
            <a:avLst/>
          </a:prstGeom>
          <a:noFill/>
          <a:ln>
            <a:noFill/>
          </a:ln>
        </p:spPr>
      </p:pic>
      <p:sp>
        <p:nvSpPr>
          <p:cNvPr id="174" name="Google Shape;174;p27"/>
          <p:cNvSpPr/>
          <p:nvPr/>
        </p:nvSpPr>
        <p:spPr>
          <a:xfrm>
            <a:off x="1567075" y="724188"/>
            <a:ext cx="7030260" cy="4404240"/>
          </a:xfrm>
          <a:prstGeom prst="irregularSeal2">
            <a:avLst/>
          </a:prstGeom>
          <a:solidFill>
            <a:srgbClr val="F50A42"/>
          </a:solidFill>
          <a:ln w="114300" cap="flat" cmpd="sng">
            <a:solidFill>
              <a:srgbClr val="0000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600">
                <a:solidFill>
                  <a:schemeClr val="lt1"/>
                </a:solidFill>
              </a:rPr>
              <a:t>Price having greater effect on Demand</a:t>
            </a:r>
            <a:endParaRPr sz="3600">
              <a:solidFill>
                <a:schemeClr val="lt1"/>
              </a:solidFill>
            </a:endParaRPr>
          </a:p>
        </p:txBody>
      </p:sp>
    </p:spTree>
    <p:extLst>
      <p:ext uri="{BB962C8B-B14F-4D97-AF65-F5344CB8AC3E}">
        <p14:creationId xmlns:p14="http://schemas.microsoft.com/office/powerpoint/2010/main" val="15250107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 calcmode="lin" valueType="num">
                                      <p:cBhvr additive="base">
                                        <p:cTn id="7" dur="1000"/>
                                        <p:tgtEl>
                                          <p:spTgt spid="174"/>
                                        </p:tgtEl>
                                        <p:attrNameLst>
                                          <p:attrName>ppt_w</p:attrName>
                                        </p:attrNameLst>
                                      </p:cBhvr>
                                      <p:tavLst>
                                        <p:tav tm="0">
                                          <p:val>
                                            <p:strVal val="0"/>
                                          </p:val>
                                        </p:tav>
                                        <p:tav tm="100000">
                                          <p:val>
                                            <p:strVal val="#ppt_w"/>
                                          </p:val>
                                        </p:tav>
                                      </p:tavLst>
                                    </p:anim>
                                    <p:anim calcmode="lin" valueType="num">
                                      <p:cBhvr additive="base">
                                        <p:cTn id="8" dur="1000"/>
                                        <p:tgtEl>
                                          <p:spTgt spid="17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Price Elastic Vs Price Inelastic</a:t>
            </a:r>
            <a:endParaRPr b="1">
              <a:solidFill>
                <a:srgbClr val="434343"/>
              </a:solidFill>
            </a:endParaRPr>
          </a:p>
        </p:txBody>
      </p:sp>
      <p:sp>
        <p:nvSpPr>
          <p:cNvPr id="201" name="Google Shape;201;p30"/>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dirty="0"/>
              <a:t>Price Elastic – when change in price has greater effect on demand</a:t>
            </a:r>
            <a:endParaRPr dirty="0">
              <a:solidFill>
                <a:srgbClr val="000000"/>
              </a:solidFill>
            </a:endParaRPr>
          </a:p>
          <a:p>
            <a:pPr marL="401637" lvl="0" indent="-401637" algn="l" rtl="0">
              <a:spcBef>
                <a:spcPts val="0"/>
              </a:spcBef>
              <a:spcAft>
                <a:spcPts val="0"/>
              </a:spcAft>
              <a:buNone/>
            </a:pPr>
            <a:endParaRPr dirty="0"/>
          </a:p>
          <a:p>
            <a:pPr marL="457200" lvl="0" indent="-381000" algn="l" rtl="0">
              <a:spcBef>
                <a:spcPts val="0"/>
              </a:spcBef>
              <a:spcAft>
                <a:spcPts val="0"/>
              </a:spcAft>
              <a:buClr>
                <a:schemeClr val="dk1"/>
              </a:buClr>
              <a:buSzPts val="2400"/>
              <a:buChar char="●"/>
            </a:pPr>
            <a:r>
              <a:rPr lang="en" dirty="0"/>
              <a:t>Price Inelastic – when change in price has lesser effect on demand</a:t>
            </a:r>
            <a:endParaRPr dirty="0">
              <a:solidFill>
                <a:srgbClr val="000000"/>
              </a:solidFill>
            </a:endParaRPr>
          </a:p>
          <a:p>
            <a:pPr marL="457200" lvl="0" indent="0" algn="l" rtl="0">
              <a:spcBef>
                <a:spcPts val="0"/>
              </a:spcBef>
              <a:spcAft>
                <a:spcPts val="0"/>
              </a:spcAft>
              <a:buNone/>
            </a:pPr>
            <a:endParaRPr dirty="0"/>
          </a:p>
          <a:p>
            <a:pPr marL="457200" lvl="0" indent="0" algn="l" rtl="0">
              <a:spcBef>
                <a:spcPts val="0"/>
              </a:spcBef>
              <a:spcAft>
                <a:spcPts val="0"/>
              </a:spcAft>
              <a:buNone/>
            </a:pPr>
            <a:endParaRPr dirty="0"/>
          </a:p>
          <a:p>
            <a:pPr marL="457200" lvl="0" indent="0" algn="l" rtl="0">
              <a:lnSpc>
                <a:spcPct val="90000"/>
              </a:lnSpc>
              <a:spcBef>
                <a:spcPts val="0"/>
              </a:spcBef>
              <a:spcAft>
                <a:spcPts val="0"/>
              </a:spcAft>
              <a:buNone/>
            </a:pPr>
            <a:endParaRPr dirty="0"/>
          </a:p>
        </p:txBody>
      </p:sp>
      <p:pic>
        <p:nvPicPr>
          <p:cNvPr id="4" name="Google Shape;182;p28"/>
          <p:cNvPicPr preferRelativeResize="0"/>
          <p:nvPr/>
        </p:nvPicPr>
        <p:blipFill>
          <a:blip r:embed="rId3">
            <a:alphaModFix/>
          </a:blip>
          <a:stretch>
            <a:fillRect/>
          </a:stretch>
        </p:blipFill>
        <p:spPr>
          <a:xfrm>
            <a:off x="3169919" y="2865119"/>
            <a:ext cx="3029509" cy="216850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1">
                                            <p:txEl>
                                              <p:pRg st="0" end="0"/>
                                            </p:txEl>
                                          </p:spTgt>
                                        </p:tgtEl>
                                        <p:attrNameLst>
                                          <p:attrName>style.visibility</p:attrName>
                                        </p:attrNameLst>
                                      </p:cBhvr>
                                      <p:to>
                                        <p:strVal val="visible"/>
                                      </p:to>
                                    </p:set>
                                    <p:animEffect transition="in" filter="fade">
                                      <p:cBhvr>
                                        <p:cTn id="7" dur="1000"/>
                                        <p:tgtEl>
                                          <p:spTgt spid="2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1">
                                            <p:txEl>
                                              <p:pRg st="1" end="1"/>
                                            </p:txEl>
                                          </p:spTgt>
                                        </p:tgtEl>
                                        <p:attrNameLst>
                                          <p:attrName>style.visibility</p:attrName>
                                        </p:attrNameLst>
                                      </p:cBhvr>
                                      <p:to>
                                        <p:strVal val="visible"/>
                                      </p:to>
                                    </p:set>
                                    <p:animEffect transition="in" filter="fade">
                                      <p:cBhvr>
                                        <p:cTn id="12" dur="1000"/>
                                        <p:tgtEl>
                                          <p:spTgt spid="2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1">
                                            <p:txEl>
                                              <p:pRg st="2" end="2"/>
                                            </p:txEl>
                                          </p:spTgt>
                                        </p:tgtEl>
                                        <p:attrNameLst>
                                          <p:attrName>style.visibility</p:attrName>
                                        </p:attrNameLst>
                                      </p:cBhvr>
                                      <p:to>
                                        <p:strVal val="visible"/>
                                      </p:to>
                                    </p:set>
                                    <p:animEffect transition="in" filter="fade">
                                      <p:cBhvr>
                                        <p:cTn id="17" dur="1000"/>
                                        <p:tgtEl>
                                          <p:spTgt spid="2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1">
                                            <p:txEl>
                                              <p:pRg st="3" end="3"/>
                                            </p:txEl>
                                          </p:spTgt>
                                        </p:tgtEl>
                                        <p:attrNameLst>
                                          <p:attrName>style.visibility</p:attrName>
                                        </p:attrNameLst>
                                      </p:cBhvr>
                                      <p:to>
                                        <p:strVal val="visible"/>
                                      </p:to>
                                    </p:set>
                                    <p:animEffect transition="in" filter="fade">
                                      <p:cBhvr>
                                        <p:cTn id="22" dur="1000"/>
                                        <p:tgtEl>
                                          <p:spTgt spid="2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1">
                                            <p:txEl>
                                              <p:pRg st="4" end="4"/>
                                            </p:txEl>
                                          </p:spTgt>
                                        </p:tgtEl>
                                        <p:attrNameLst>
                                          <p:attrName>style.visibility</p:attrName>
                                        </p:attrNameLst>
                                      </p:cBhvr>
                                      <p:to>
                                        <p:strVal val="visible"/>
                                      </p:to>
                                    </p:set>
                                    <p:animEffect transition="in" filter="fade">
                                      <p:cBhvr>
                                        <p:cTn id="27" dur="1000"/>
                                        <p:tgtEl>
                                          <p:spTgt spid="20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1">
                                            <p:txEl>
                                              <p:pRg st="5" end="5"/>
                                            </p:txEl>
                                          </p:spTgt>
                                        </p:tgtEl>
                                        <p:attrNameLst>
                                          <p:attrName>style.visibility</p:attrName>
                                        </p:attrNameLst>
                                      </p:cBhvr>
                                      <p:to>
                                        <p:strVal val="visible"/>
                                      </p:to>
                                    </p:set>
                                    <p:animEffect transition="in" filter="fade">
                                      <p:cBhvr>
                                        <p:cTn id="32" dur="1000"/>
                                        <p:tgtEl>
                                          <p:spTgt spid="20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08;p31" descr="title-id"/>
          <p:cNvSpPr txBox="1"/>
          <p:nvPr/>
        </p:nvSpPr>
        <p:spPr>
          <a:xfrm>
            <a:off x="0" y="1285875"/>
            <a:ext cx="9144000" cy="257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0070C0"/>
                </a:solidFill>
                <a:latin typeface="Lato"/>
                <a:ea typeface="Lato"/>
                <a:cs typeface="Lato"/>
                <a:sym typeface="Lato"/>
              </a:rPr>
              <a:t>What </a:t>
            </a:r>
            <a:r>
              <a:rPr lang="en" sz="3600" dirty="0" smtClean="0">
                <a:solidFill>
                  <a:srgbClr val="0070C0"/>
                </a:solidFill>
                <a:latin typeface="Lato"/>
                <a:ea typeface="Lato"/>
                <a:cs typeface="Lato"/>
                <a:sym typeface="Lato"/>
              </a:rPr>
              <a:t>factors cause </a:t>
            </a:r>
            <a:r>
              <a:rPr lang="en" sz="3600" dirty="0">
                <a:solidFill>
                  <a:srgbClr val="0070C0"/>
                </a:solidFill>
                <a:latin typeface="Lato"/>
                <a:ea typeface="Lato"/>
                <a:cs typeface="Lato"/>
                <a:sym typeface="Lato"/>
              </a:rPr>
              <a:t>a consumers to be sensitive to its price? </a:t>
            </a:r>
            <a:endParaRPr sz="3600" dirty="0">
              <a:solidFill>
                <a:srgbClr val="0070C0"/>
              </a:solidFill>
              <a:latin typeface="Lato"/>
              <a:ea typeface="Lato"/>
              <a:cs typeface="Lato"/>
              <a:sym typeface="Lato"/>
            </a:endParaRPr>
          </a:p>
        </p:txBody>
      </p:sp>
    </p:spTree>
    <p:extLst>
      <p:ext uri="{BB962C8B-B14F-4D97-AF65-F5344CB8AC3E}">
        <p14:creationId xmlns:p14="http://schemas.microsoft.com/office/powerpoint/2010/main" val="2339416031"/>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Factors affecting Price Elasticity of Demand</a:t>
            </a:r>
            <a:endParaRPr b="1">
              <a:solidFill>
                <a:srgbClr val="434343"/>
              </a:solidFill>
            </a:endParaRPr>
          </a:p>
        </p:txBody>
      </p:sp>
      <p:sp>
        <p:nvSpPr>
          <p:cNvPr id="214" name="Google Shape;214;p32"/>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1800"/>
              <a:buChar char="●"/>
            </a:pPr>
            <a:r>
              <a:rPr lang="en"/>
              <a:t>Availability of close substitute</a:t>
            </a:r>
            <a:endParaRPr>
              <a:solidFill>
                <a:srgbClr val="000000"/>
              </a:solidFill>
            </a:endParaRPr>
          </a:p>
          <a:p>
            <a:pPr marL="457200" lvl="0" indent="-342900" algn="l" rtl="0">
              <a:lnSpc>
                <a:spcPct val="90000"/>
              </a:lnSpc>
              <a:spcBef>
                <a:spcPts val="0"/>
              </a:spcBef>
              <a:spcAft>
                <a:spcPts val="0"/>
              </a:spcAft>
              <a:buSzPts val="1800"/>
              <a:buChar char="●"/>
            </a:pPr>
            <a:r>
              <a:rPr lang="en"/>
              <a:t>Consumer’s loyalty/ Habits</a:t>
            </a:r>
            <a:endParaRPr>
              <a:solidFill>
                <a:srgbClr val="000000"/>
              </a:solidFill>
            </a:endParaRPr>
          </a:p>
          <a:p>
            <a:pPr marL="457200" lvl="0" indent="-342900" algn="l" rtl="0">
              <a:lnSpc>
                <a:spcPct val="90000"/>
              </a:lnSpc>
              <a:spcBef>
                <a:spcPts val="0"/>
              </a:spcBef>
              <a:spcAft>
                <a:spcPts val="0"/>
              </a:spcAft>
              <a:buSzPts val="1800"/>
              <a:buChar char="●"/>
            </a:pPr>
            <a:r>
              <a:rPr lang="en"/>
              <a:t>Necessities versus luxuries </a:t>
            </a:r>
            <a:endParaRPr>
              <a:solidFill>
                <a:srgbClr val="000000"/>
              </a:solidFill>
            </a:endParaRPr>
          </a:p>
          <a:p>
            <a:pPr marL="457200" lvl="0" indent="-342900" algn="l" rtl="0">
              <a:lnSpc>
                <a:spcPct val="90000"/>
              </a:lnSpc>
              <a:spcBef>
                <a:spcPts val="0"/>
              </a:spcBef>
              <a:spcAft>
                <a:spcPts val="0"/>
              </a:spcAft>
              <a:buSzPts val="1800"/>
              <a:buChar char="●"/>
            </a:pPr>
            <a:r>
              <a:rPr lang="en"/>
              <a:t>Proportion of income spent on the product</a:t>
            </a:r>
            <a:endParaRPr>
              <a:solidFill>
                <a:srgbClr val="000000"/>
              </a:solidFill>
            </a:endParaRPr>
          </a:p>
          <a:p>
            <a:pPr marL="457200" lvl="0" indent="-342900" algn="l" rtl="0">
              <a:lnSpc>
                <a:spcPct val="90000"/>
              </a:lnSpc>
              <a:spcBef>
                <a:spcPts val="0"/>
              </a:spcBef>
              <a:spcAft>
                <a:spcPts val="0"/>
              </a:spcAft>
              <a:buSzPts val="1800"/>
              <a:buChar char="●"/>
            </a:pPr>
            <a:r>
              <a:rPr lang="en"/>
              <a:t>Postponement of the Use</a:t>
            </a:r>
            <a:endParaRPr>
              <a:solidFill>
                <a:srgbClr val="000000"/>
              </a:solidFill>
            </a:endParaRPr>
          </a:p>
          <a:p>
            <a:pPr marL="457200" lvl="0" indent="-342900" algn="l" rtl="0">
              <a:lnSpc>
                <a:spcPct val="90000"/>
              </a:lnSpc>
              <a:spcBef>
                <a:spcPts val="0"/>
              </a:spcBef>
              <a:spcAft>
                <a:spcPts val="0"/>
              </a:spcAft>
              <a:buSzPts val="1800"/>
              <a:buChar char="●"/>
            </a:pPr>
            <a:r>
              <a:rPr lang="en"/>
              <a:t>Time</a:t>
            </a:r>
            <a:endParaRPr>
              <a:solidFill>
                <a:srgbClr val="000000"/>
              </a:solidFill>
            </a:endParaRPr>
          </a:p>
          <a:p>
            <a:pPr marL="457200" lvl="0" indent="-342900" algn="l" rtl="0">
              <a:lnSpc>
                <a:spcPct val="90000"/>
              </a:lnSpc>
              <a:spcBef>
                <a:spcPts val="0"/>
              </a:spcBef>
              <a:spcAft>
                <a:spcPts val="0"/>
              </a:spcAft>
              <a:buSzPts val="1800"/>
              <a:buChar char="●"/>
            </a:pPr>
            <a:r>
              <a:rPr lang="en"/>
              <a:t>Goods having several uses</a:t>
            </a:r>
            <a:endParaRPr>
              <a:solidFill>
                <a:srgbClr val="000000"/>
              </a:solidFill>
            </a:endParaRPr>
          </a:p>
          <a:p>
            <a:pPr marL="457200" lvl="0" indent="-342900" algn="l" rtl="0">
              <a:lnSpc>
                <a:spcPct val="90000"/>
              </a:lnSpc>
              <a:spcBef>
                <a:spcPts val="0"/>
              </a:spcBef>
              <a:spcAft>
                <a:spcPts val="0"/>
              </a:spcAft>
              <a:buSzPts val="1800"/>
              <a:buChar char="●"/>
            </a:pPr>
            <a:r>
              <a:rPr lang="en"/>
              <a:t>Joint Demand</a:t>
            </a:r>
            <a:endParaRPr>
              <a:solidFill>
                <a:srgbClr val="000000"/>
              </a:solidFill>
            </a:endParaRPr>
          </a:p>
          <a:p>
            <a:pPr marL="457200" lvl="0" indent="-342900" algn="l" rtl="0">
              <a:lnSpc>
                <a:spcPct val="90000"/>
              </a:lnSpc>
              <a:spcBef>
                <a:spcPts val="0"/>
              </a:spcBef>
              <a:spcAft>
                <a:spcPts val="0"/>
              </a:spcAft>
              <a:buSzPts val="1800"/>
              <a:buChar char="●"/>
            </a:pPr>
            <a:r>
              <a:rPr lang="en"/>
              <a:t>Income of the consumer</a:t>
            </a:r>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animEffect transition="in" filter="fade">
                                      <p:cBhvr>
                                        <p:cTn id="7" dur="1000"/>
                                        <p:tgtEl>
                                          <p:spTgt spid="2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4">
                                            <p:txEl>
                                              <p:pRg st="1" end="1"/>
                                            </p:txEl>
                                          </p:spTgt>
                                        </p:tgtEl>
                                        <p:attrNameLst>
                                          <p:attrName>style.visibility</p:attrName>
                                        </p:attrNameLst>
                                      </p:cBhvr>
                                      <p:to>
                                        <p:strVal val="visible"/>
                                      </p:to>
                                    </p:set>
                                    <p:animEffect transition="in" filter="fade">
                                      <p:cBhvr>
                                        <p:cTn id="12" dur="1000"/>
                                        <p:tgtEl>
                                          <p:spTgt spid="2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4">
                                            <p:txEl>
                                              <p:pRg st="2" end="2"/>
                                            </p:txEl>
                                          </p:spTgt>
                                        </p:tgtEl>
                                        <p:attrNameLst>
                                          <p:attrName>style.visibility</p:attrName>
                                        </p:attrNameLst>
                                      </p:cBhvr>
                                      <p:to>
                                        <p:strVal val="visible"/>
                                      </p:to>
                                    </p:set>
                                    <p:animEffect transition="in" filter="fade">
                                      <p:cBhvr>
                                        <p:cTn id="17" dur="1000"/>
                                        <p:tgtEl>
                                          <p:spTgt spid="2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4">
                                            <p:txEl>
                                              <p:pRg st="3" end="3"/>
                                            </p:txEl>
                                          </p:spTgt>
                                        </p:tgtEl>
                                        <p:attrNameLst>
                                          <p:attrName>style.visibility</p:attrName>
                                        </p:attrNameLst>
                                      </p:cBhvr>
                                      <p:to>
                                        <p:strVal val="visible"/>
                                      </p:to>
                                    </p:set>
                                    <p:animEffect transition="in" filter="fade">
                                      <p:cBhvr>
                                        <p:cTn id="22" dur="1000"/>
                                        <p:tgtEl>
                                          <p:spTgt spid="2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4">
                                            <p:txEl>
                                              <p:pRg st="4" end="4"/>
                                            </p:txEl>
                                          </p:spTgt>
                                        </p:tgtEl>
                                        <p:attrNameLst>
                                          <p:attrName>style.visibility</p:attrName>
                                        </p:attrNameLst>
                                      </p:cBhvr>
                                      <p:to>
                                        <p:strVal val="visible"/>
                                      </p:to>
                                    </p:set>
                                    <p:animEffect transition="in" filter="fade">
                                      <p:cBhvr>
                                        <p:cTn id="27" dur="1000"/>
                                        <p:tgtEl>
                                          <p:spTgt spid="2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4">
                                            <p:txEl>
                                              <p:pRg st="5" end="5"/>
                                            </p:txEl>
                                          </p:spTgt>
                                        </p:tgtEl>
                                        <p:attrNameLst>
                                          <p:attrName>style.visibility</p:attrName>
                                        </p:attrNameLst>
                                      </p:cBhvr>
                                      <p:to>
                                        <p:strVal val="visible"/>
                                      </p:to>
                                    </p:set>
                                    <p:animEffect transition="in" filter="fade">
                                      <p:cBhvr>
                                        <p:cTn id="32" dur="1000"/>
                                        <p:tgtEl>
                                          <p:spTgt spid="21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4">
                                            <p:txEl>
                                              <p:pRg st="6" end="6"/>
                                            </p:txEl>
                                          </p:spTgt>
                                        </p:tgtEl>
                                        <p:attrNameLst>
                                          <p:attrName>style.visibility</p:attrName>
                                        </p:attrNameLst>
                                      </p:cBhvr>
                                      <p:to>
                                        <p:strVal val="visible"/>
                                      </p:to>
                                    </p:set>
                                    <p:animEffect transition="in" filter="fade">
                                      <p:cBhvr>
                                        <p:cTn id="37" dur="1000"/>
                                        <p:tgtEl>
                                          <p:spTgt spid="21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4">
                                            <p:txEl>
                                              <p:pRg st="7" end="7"/>
                                            </p:txEl>
                                          </p:spTgt>
                                        </p:tgtEl>
                                        <p:attrNameLst>
                                          <p:attrName>style.visibility</p:attrName>
                                        </p:attrNameLst>
                                      </p:cBhvr>
                                      <p:to>
                                        <p:strVal val="visible"/>
                                      </p:to>
                                    </p:set>
                                    <p:animEffect transition="in" filter="fade">
                                      <p:cBhvr>
                                        <p:cTn id="42" dur="1000"/>
                                        <p:tgtEl>
                                          <p:spTgt spid="21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4">
                                            <p:txEl>
                                              <p:pRg st="8" end="8"/>
                                            </p:txEl>
                                          </p:spTgt>
                                        </p:tgtEl>
                                        <p:attrNameLst>
                                          <p:attrName>style.visibility</p:attrName>
                                        </p:attrNameLst>
                                      </p:cBhvr>
                                      <p:to>
                                        <p:strVal val="visible"/>
                                      </p:to>
                                    </p:set>
                                    <p:animEffect transition="in" filter="fade">
                                      <p:cBhvr>
                                        <p:cTn id="47" dur="1000"/>
                                        <p:tgtEl>
                                          <p:spTgt spid="21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Factors affecting Price Elasticity of Demand</a:t>
            </a:r>
            <a:endParaRPr b="1">
              <a:solidFill>
                <a:srgbClr val="434343"/>
              </a:solidFill>
            </a:endParaRPr>
          </a:p>
        </p:txBody>
      </p:sp>
      <p:sp>
        <p:nvSpPr>
          <p:cNvPr id="220" name="Google Shape;220;p33"/>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1800"/>
              <a:buChar char="●"/>
            </a:pPr>
            <a:r>
              <a:rPr lang="en"/>
              <a:t>Availability of close substitute</a:t>
            </a:r>
            <a:endParaRPr>
              <a:solidFill>
                <a:srgbClr val="000000"/>
              </a:solidFill>
            </a:endParaRPr>
          </a:p>
          <a:p>
            <a:pPr marL="457200" lvl="0" indent="0" algn="l" rtl="0">
              <a:lnSpc>
                <a:spcPct val="90000"/>
              </a:lnSpc>
              <a:spcBef>
                <a:spcPts val="0"/>
              </a:spcBef>
              <a:spcAft>
                <a:spcPts val="0"/>
              </a:spcAft>
              <a:buNone/>
            </a:pPr>
            <a:endParaRPr/>
          </a:p>
        </p:txBody>
      </p:sp>
      <p:pic>
        <p:nvPicPr>
          <p:cNvPr id="221" name="Google Shape;221;p33"/>
          <p:cNvPicPr preferRelativeResize="0"/>
          <p:nvPr/>
        </p:nvPicPr>
        <p:blipFill>
          <a:blip r:embed="rId3">
            <a:alphaModFix/>
          </a:blip>
          <a:stretch>
            <a:fillRect/>
          </a:stretch>
        </p:blipFill>
        <p:spPr>
          <a:xfrm>
            <a:off x="591500" y="1733563"/>
            <a:ext cx="1752600" cy="2962275"/>
          </a:xfrm>
          <a:prstGeom prst="rect">
            <a:avLst/>
          </a:prstGeom>
          <a:noFill/>
          <a:ln>
            <a:noFill/>
          </a:ln>
        </p:spPr>
      </p:pic>
      <p:pic>
        <p:nvPicPr>
          <p:cNvPr id="222" name="Google Shape;222;p33"/>
          <p:cNvPicPr preferRelativeResize="0"/>
          <p:nvPr/>
        </p:nvPicPr>
        <p:blipFill>
          <a:blip r:embed="rId4">
            <a:alphaModFix/>
          </a:blip>
          <a:stretch>
            <a:fillRect/>
          </a:stretch>
        </p:blipFill>
        <p:spPr>
          <a:xfrm>
            <a:off x="6197275" y="1632000"/>
            <a:ext cx="1695450" cy="2771775"/>
          </a:xfrm>
          <a:prstGeom prst="rect">
            <a:avLst/>
          </a:prstGeom>
          <a:noFill/>
          <a:ln>
            <a:noFill/>
          </a:ln>
        </p:spPr>
      </p:pic>
      <p:pic>
        <p:nvPicPr>
          <p:cNvPr id="223" name="Google Shape;223;p33"/>
          <p:cNvPicPr preferRelativeResize="0"/>
          <p:nvPr/>
        </p:nvPicPr>
        <p:blipFill>
          <a:blip r:embed="rId5">
            <a:alphaModFix/>
          </a:blip>
          <a:stretch>
            <a:fillRect/>
          </a:stretch>
        </p:blipFill>
        <p:spPr>
          <a:xfrm>
            <a:off x="5605600" y="1577025"/>
            <a:ext cx="3255350" cy="3466175"/>
          </a:xfrm>
          <a:prstGeom prst="rect">
            <a:avLst/>
          </a:prstGeom>
          <a:noFill/>
          <a:ln>
            <a:noFill/>
          </a:ln>
        </p:spPr>
      </p:pic>
      <p:pic>
        <p:nvPicPr>
          <p:cNvPr id="224" name="Google Shape;224;p33"/>
          <p:cNvPicPr preferRelativeResize="0"/>
          <p:nvPr/>
        </p:nvPicPr>
        <p:blipFill>
          <a:blip r:embed="rId6">
            <a:alphaModFix/>
          </a:blip>
          <a:stretch>
            <a:fillRect/>
          </a:stretch>
        </p:blipFill>
        <p:spPr>
          <a:xfrm>
            <a:off x="228901" y="1766626"/>
            <a:ext cx="3001936" cy="2929225"/>
          </a:xfrm>
          <a:prstGeom prst="rect">
            <a:avLst/>
          </a:prstGeom>
          <a:noFill/>
          <a:ln>
            <a:noFill/>
          </a:ln>
        </p:spPr>
      </p:pic>
      <p:pic>
        <p:nvPicPr>
          <p:cNvPr id="225" name="Google Shape;225;p33"/>
          <p:cNvPicPr preferRelativeResize="0"/>
          <p:nvPr/>
        </p:nvPicPr>
        <p:blipFill rotWithShape="1">
          <a:blip r:embed="rId7">
            <a:alphaModFix/>
          </a:blip>
          <a:srcRect t="4223"/>
          <a:stretch/>
        </p:blipFill>
        <p:spPr>
          <a:xfrm>
            <a:off x="190500" y="1670075"/>
            <a:ext cx="4298125" cy="3259125"/>
          </a:xfrm>
          <a:prstGeom prst="rect">
            <a:avLst/>
          </a:prstGeom>
          <a:noFill/>
          <a:ln>
            <a:noFill/>
          </a:ln>
        </p:spPr>
      </p:pic>
      <p:pic>
        <p:nvPicPr>
          <p:cNvPr id="226" name="Google Shape;226;p33"/>
          <p:cNvPicPr preferRelativeResize="0"/>
          <p:nvPr/>
        </p:nvPicPr>
        <p:blipFill>
          <a:blip r:embed="rId8">
            <a:alphaModFix/>
          </a:blip>
          <a:stretch>
            <a:fillRect/>
          </a:stretch>
        </p:blipFill>
        <p:spPr>
          <a:xfrm>
            <a:off x="5588950" y="1479050"/>
            <a:ext cx="3255349" cy="3509371"/>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fade">
                                      <p:cBhvr>
                                        <p:cTn id="7" dur="1000"/>
                                        <p:tgtEl>
                                          <p:spTgt spid="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xEl>
                                              <p:pRg st="1" end="1"/>
                                            </p:txEl>
                                          </p:spTgt>
                                        </p:tgtEl>
                                        <p:attrNameLst>
                                          <p:attrName>style.visibility</p:attrName>
                                        </p:attrNameLst>
                                      </p:cBhvr>
                                      <p:to>
                                        <p:strVal val="visible"/>
                                      </p:to>
                                    </p:set>
                                    <p:animEffect transition="in" filter="fade">
                                      <p:cBhvr>
                                        <p:cTn id="12" dur="1000"/>
                                        <p:tgtEl>
                                          <p:spTgt spid="2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1"/>
                                        </p:tgtEl>
                                        <p:attrNameLst>
                                          <p:attrName>style.visibility</p:attrName>
                                        </p:attrNameLst>
                                      </p:cBhvr>
                                      <p:to>
                                        <p:strVal val="visible"/>
                                      </p:to>
                                    </p:set>
                                    <p:animEffect transition="in" filter="fade">
                                      <p:cBhvr>
                                        <p:cTn id="17" dur="1000"/>
                                        <p:tgtEl>
                                          <p:spTgt spid="2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2"/>
                                        </p:tgtEl>
                                        <p:attrNameLst>
                                          <p:attrName>style.visibility</p:attrName>
                                        </p:attrNameLst>
                                      </p:cBhvr>
                                      <p:to>
                                        <p:strVal val="visible"/>
                                      </p:to>
                                    </p:set>
                                    <p:animEffect transition="in" filter="fade">
                                      <p:cBhvr>
                                        <p:cTn id="22" dur="1000"/>
                                        <p:tgtEl>
                                          <p:spTgt spid="2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
                                        </p:tgtEl>
                                        <p:attrNameLst>
                                          <p:attrName>style.visibility</p:attrName>
                                        </p:attrNameLst>
                                      </p:cBhvr>
                                      <p:to>
                                        <p:strVal val="visible"/>
                                      </p:to>
                                    </p:set>
                                    <p:animEffect transition="in" filter="fade">
                                      <p:cBhvr>
                                        <p:cTn id="27" dur="1000"/>
                                        <p:tgtEl>
                                          <p:spTgt spid="2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3"/>
                                        </p:tgtEl>
                                        <p:attrNameLst>
                                          <p:attrName>style.visibility</p:attrName>
                                        </p:attrNameLst>
                                      </p:cBhvr>
                                      <p:to>
                                        <p:strVal val="visible"/>
                                      </p:to>
                                    </p:set>
                                    <p:animEffect transition="in" filter="fade">
                                      <p:cBhvr>
                                        <p:cTn id="32" dur="1000"/>
                                        <p:tgtEl>
                                          <p:spTgt spid="2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5"/>
                                        </p:tgtEl>
                                        <p:attrNameLst>
                                          <p:attrName>style.visibility</p:attrName>
                                        </p:attrNameLst>
                                      </p:cBhvr>
                                      <p:to>
                                        <p:strVal val="visible"/>
                                      </p:to>
                                    </p:set>
                                    <p:animEffect transition="in" filter="fade">
                                      <p:cBhvr>
                                        <p:cTn id="37" dur="1000"/>
                                        <p:tgtEl>
                                          <p:spTgt spid="2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6"/>
                                        </p:tgtEl>
                                        <p:attrNameLst>
                                          <p:attrName>style.visibility</p:attrName>
                                        </p:attrNameLst>
                                      </p:cBhvr>
                                      <p:to>
                                        <p:strVal val="visible"/>
                                      </p:to>
                                    </p:set>
                                    <p:animEffect transition="in" filter="fade">
                                      <p:cBhvr>
                                        <p:cTn id="42" dur="10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In this unit</a:t>
            </a:r>
            <a:endParaRPr b="1">
              <a:solidFill>
                <a:srgbClr val="434343"/>
              </a:solidFill>
            </a:endParaRPr>
          </a:p>
        </p:txBody>
      </p:sp>
      <p:sp>
        <p:nvSpPr>
          <p:cNvPr id="122" name="Google Shape;122;p18"/>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Consumer’s Optimal Demand</a:t>
            </a:r>
            <a:endParaRPr/>
          </a:p>
          <a:p>
            <a:pPr marL="0" lvl="0" indent="0" algn="l" rtl="0">
              <a:spcBef>
                <a:spcPts val="600"/>
              </a:spcBef>
              <a:spcAft>
                <a:spcPts val="0"/>
              </a:spcAft>
              <a:buNone/>
            </a:pPr>
            <a:r>
              <a:rPr lang="en"/>
              <a:t>Market Demand, Supply and Equilibrium</a:t>
            </a:r>
            <a:endParaRPr/>
          </a:p>
          <a:p>
            <a:pPr marL="0" lvl="0" indent="0" algn="l" rtl="0">
              <a:spcBef>
                <a:spcPts val="600"/>
              </a:spcBef>
              <a:spcAft>
                <a:spcPts val="0"/>
              </a:spcAft>
              <a:buNone/>
            </a:pPr>
            <a:r>
              <a:rPr lang="en"/>
              <a:t>Different Types of Elasticities</a:t>
            </a:r>
            <a:endParaRPr/>
          </a:p>
          <a:p>
            <a:pPr marL="0" lvl="0" indent="0" algn="l" rtl="0">
              <a:spcBef>
                <a:spcPts val="600"/>
              </a:spcBef>
              <a:spcAft>
                <a:spcPts val="0"/>
              </a:spcAft>
              <a:buNone/>
            </a:pPr>
            <a:r>
              <a:rPr lang="en"/>
              <a:t>Estimating Demand Functions</a:t>
            </a:r>
            <a:endParaRPr/>
          </a:p>
          <a:p>
            <a:pPr marL="0" lvl="0" indent="0" algn="l" rtl="0">
              <a:spcBef>
                <a:spcPts val="600"/>
              </a:spcBef>
              <a:spcAft>
                <a:spcPts val="0"/>
              </a:spcAft>
              <a:buNone/>
            </a:pPr>
            <a:r>
              <a:rPr lang="en"/>
              <a:t>Use of Elasticities</a:t>
            </a:r>
            <a:endParaRPr/>
          </a:p>
          <a:p>
            <a:pPr marL="0" lvl="0" indent="0" algn="l" rtl="0">
              <a:spcBef>
                <a:spcPts val="600"/>
              </a:spcBef>
              <a:spcAft>
                <a:spcPts val="0"/>
              </a:spcAft>
              <a:buNone/>
            </a:pPr>
            <a:r>
              <a:rPr lang="en"/>
              <a:t>Forecasting Demand </a:t>
            </a:r>
            <a:endParaRPr/>
          </a:p>
        </p:txBody>
      </p:sp>
    </p:spTree>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4"/>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Factors affecting Price Elasticity of Demand</a:t>
            </a:r>
            <a:endParaRPr b="1">
              <a:solidFill>
                <a:srgbClr val="434343"/>
              </a:solidFill>
            </a:endParaRPr>
          </a:p>
        </p:txBody>
      </p:sp>
      <p:sp>
        <p:nvSpPr>
          <p:cNvPr id="232" name="Google Shape;232;p34"/>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1800"/>
              <a:buChar char="●"/>
            </a:pPr>
            <a:r>
              <a:rPr lang="en"/>
              <a:t>Consumer’s loyalty/ Habits</a:t>
            </a:r>
            <a:endParaRPr>
              <a:solidFill>
                <a:srgbClr val="000000"/>
              </a:solidFill>
            </a:endParaRPr>
          </a:p>
          <a:p>
            <a:pPr marL="457200" lvl="0" indent="0" algn="l" rtl="0">
              <a:lnSpc>
                <a:spcPct val="90000"/>
              </a:lnSpc>
              <a:spcBef>
                <a:spcPts val="0"/>
              </a:spcBef>
              <a:spcAft>
                <a:spcPts val="0"/>
              </a:spcAft>
              <a:buNone/>
            </a:pPr>
            <a:endParaRPr/>
          </a:p>
        </p:txBody>
      </p:sp>
      <p:pic>
        <p:nvPicPr>
          <p:cNvPr id="233" name="Google Shape;233;p34"/>
          <p:cNvPicPr preferRelativeResize="0"/>
          <p:nvPr/>
        </p:nvPicPr>
        <p:blipFill>
          <a:blip r:embed="rId3">
            <a:alphaModFix/>
          </a:blip>
          <a:stretch>
            <a:fillRect/>
          </a:stretch>
        </p:blipFill>
        <p:spPr>
          <a:xfrm>
            <a:off x="155225" y="1647525"/>
            <a:ext cx="3713450" cy="2454100"/>
          </a:xfrm>
          <a:prstGeom prst="rect">
            <a:avLst/>
          </a:prstGeom>
          <a:noFill/>
          <a:ln>
            <a:noFill/>
          </a:ln>
        </p:spPr>
      </p:pic>
      <p:pic>
        <p:nvPicPr>
          <p:cNvPr id="234" name="Google Shape;234;p34"/>
          <p:cNvPicPr preferRelativeResize="0"/>
          <p:nvPr/>
        </p:nvPicPr>
        <p:blipFill>
          <a:blip r:embed="rId4">
            <a:alphaModFix/>
          </a:blip>
          <a:stretch>
            <a:fillRect/>
          </a:stretch>
        </p:blipFill>
        <p:spPr>
          <a:xfrm>
            <a:off x="6139375" y="1497750"/>
            <a:ext cx="1084902" cy="2714375"/>
          </a:xfrm>
          <a:prstGeom prst="rect">
            <a:avLst/>
          </a:prstGeom>
          <a:noFill/>
          <a:ln>
            <a:noFill/>
          </a:ln>
        </p:spPr>
      </p:pic>
      <p:pic>
        <p:nvPicPr>
          <p:cNvPr id="235" name="Google Shape;235;p34"/>
          <p:cNvPicPr preferRelativeResize="0"/>
          <p:nvPr/>
        </p:nvPicPr>
        <p:blipFill>
          <a:blip r:embed="rId5">
            <a:alphaModFix/>
          </a:blip>
          <a:stretch>
            <a:fillRect/>
          </a:stretch>
        </p:blipFill>
        <p:spPr>
          <a:xfrm>
            <a:off x="80375" y="1794113"/>
            <a:ext cx="4787575" cy="2160925"/>
          </a:xfrm>
          <a:prstGeom prst="rect">
            <a:avLst/>
          </a:prstGeom>
          <a:noFill/>
          <a:ln>
            <a:noFill/>
          </a:ln>
        </p:spPr>
      </p:pic>
      <p:pic>
        <p:nvPicPr>
          <p:cNvPr id="236" name="Google Shape;236;p34"/>
          <p:cNvPicPr preferRelativeResize="0"/>
          <p:nvPr/>
        </p:nvPicPr>
        <p:blipFill>
          <a:blip r:embed="rId6">
            <a:alphaModFix/>
          </a:blip>
          <a:stretch>
            <a:fillRect/>
          </a:stretch>
        </p:blipFill>
        <p:spPr>
          <a:xfrm>
            <a:off x="5026101" y="1574925"/>
            <a:ext cx="3934851" cy="2637200"/>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animEffect transition="in" filter="fade">
                                      <p:cBhvr>
                                        <p:cTn id="7" dur="1000"/>
                                        <p:tgtEl>
                                          <p:spTgt spid="2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2">
                                            <p:txEl>
                                              <p:pRg st="1" end="1"/>
                                            </p:txEl>
                                          </p:spTgt>
                                        </p:tgtEl>
                                        <p:attrNameLst>
                                          <p:attrName>style.visibility</p:attrName>
                                        </p:attrNameLst>
                                      </p:cBhvr>
                                      <p:to>
                                        <p:strVal val="visible"/>
                                      </p:to>
                                    </p:set>
                                    <p:animEffect transition="in" filter="fade">
                                      <p:cBhvr>
                                        <p:cTn id="12" dur="1000"/>
                                        <p:tgtEl>
                                          <p:spTgt spid="2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
                                        </p:tgtEl>
                                        <p:attrNameLst>
                                          <p:attrName>style.visibility</p:attrName>
                                        </p:attrNameLst>
                                      </p:cBhvr>
                                      <p:to>
                                        <p:strVal val="visible"/>
                                      </p:to>
                                    </p:set>
                                    <p:animEffect transition="in" filter="fade">
                                      <p:cBhvr>
                                        <p:cTn id="17" dur="1000"/>
                                        <p:tgtEl>
                                          <p:spTgt spid="2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1000"/>
                                        <p:tgtEl>
                                          <p:spTgt spid="2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5"/>
                                        </p:tgtEl>
                                        <p:attrNameLst>
                                          <p:attrName>style.visibility</p:attrName>
                                        </p:attrNameLst>
                                      </p:cBhvr>
                                      <p:to>
                                        <p:strVal val="visible"/>
                                      </p:to>
                                    </p:set>
                                    <p:animEffect transition="in" filter="fade">
                                      <p:cBhvr>
                                        <p:cTn id="27" dur="1000"/>
                                        <p:tgtEl>
                                          <p:spTgt spid="2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6"/>
                                        </p:tgtEl>
                                        <p:attrNameLst>
                                          <p:attrName>style.visibility</p:attrName>
                                        </p:attrNameLst>
                                      </p:cBhvr>
                                      <p:to>
                                        <p:strVal val="visible"/>
                                      </p:to>
                                    </p:set>
                                    <p:animEffect transition="in" filter="fade">
                                      <p:cBhvr>
                                        <p:cTn id="32" dur="1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Factors affecting Price Elasticity of Demand</a:t>
            </a:r>
            <a:endParaRPr b="1">
              <a:solidFill>
                <a:srgbClr val="434343"/>
              </a:solidFill>
            </a:endParaRPr>
          </a:p>
        </p:txBody>
      </p:sp>
      <p:sp>
        <p:nvSpPr>
          <p:cNvPr id="242" name="Google Shape;242;p35"/>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1800"/>
              <a:buChar char="●"/>
            </a:pPr>
            <a:r>
              <a:rPr lang="en"/>
              <a:t>Necessities versus luxuries </a:t>
            </a:r>
            <a:endParaRPr>
              <a:solidFill>
                <a:srgbClr val="000000"/>
              </a:solidFill>
            </a:endParaRPr>
          </a:p>
          <a:p>
            <a:pPr marL="457200" lvl="0" indent="0" algn="l" rtl="0">
              <a:lnSpc>
                <a:spcPct val="90000"/>
              </a:lnSpc>
              <a:spcBef>
                <a:spcPts val="0"/>
              </a:spcBef>
              <a:spcAft>
                <a:spcPts val="0"/>
              </a:spcAft>
              <a:buNone/>
            </a:pPr>
            <a:endParaRPr/>
          </a:p>
        </p:txBody>
      </p:sp>
      <p:pic>
        <p:nvPicPr>
          <p:cNvPr id="243" name="Google Shape;243;p35"/>
          <p:cNvPicPr preferRelativeResize="0"/>
          <p:nvPr/>
        </p:nvPicPr>
        <p:blipFill>
          <a:blip r:embed="rId3">
            <a:alphaModFix/>
          </a:blip>
          <a:stretch>
            <a:fillRect/>
          </a:stretch>
        </p:blipFill>
        <p:spPr>
          <a:xfrm>
            <a:off x="229550" y="1629473"/>
            <a:ext cx="4227175" cy="2368800"/>
          </a:xfrm>
          <a:prstGeom prst="rect">
            <a:avLst/>
          </a:prstGeom>
          <a:noFill/>
          <a:ln>
            <a:noFill/>
          </a:ln>
        </p:spPr>
      </p:pic>
      <p:pic>
        <p:nvPicPr>
          <p:cNvPr id="244" name="Google Shape;244;p35"/>
          <p:cNvPicPr preferRelativeResize="0"/>
          <p:nvPr/>
        </p:nvPicPr>
        <p:blipFill>
          <a:blip r:embed="rId4">
            <a:alphaModFix/>
          </a:blip>
          <a:stretch>
            <a:fillRect/>
          </a:stretch>
        </p:blipFill>
        <p:spPr>
          <a:xfrm>
            <a:off x="5133520" y="1739670"/>
            <a:ext cx="3667800" cy="3036025"/>
          </a:xfrm>
          <a:prstGeom prst="rect">
            <a:avLst/>
          </a:prstGeom>
          <a:noFill/>
          <a:ln>
            <a:noFill/>
          </a:ln>
        </p:spPr>
      </p:pic>
      <p:pic>
        <p:nvPicPr>
          <p:cNvPr id="245" name="Google Shape;245;p35"/>
          <p:cNvPicPr preferRelativeResize="0"/>
          <p:nvPr/>
        </p:nvPicPr>
        <p:blipFill>
          <a:blip r:embed="rId5">
            <a:alphaModFix/>
          </a:blip>
          <a:stretch>
            <a:fillRect/>
          </a:stretch>
        </p:blipFill>
        <p:spPr>
          <a:xfrm>
            <a:off x="249897" y="1690400"/>
            <a:ext cx="4186475" cy="2795650"/>
          </a:xfrm>
          <a:prstGeom prst="rect">
            <a:avLst/>
          </a:prstGeom>
          <a:noFill/>
          <a:ln>
            <a:noFill/>
          </a:ln>
        </p:spPr>
      </p:pic>
      <p:pic>
        <p:nvPicPr>
          <p:cNvPr id="246" name="Google Shape;246;p35"/>
          <p:cNvPicPr preferRelativeResize="0"/>
          <p:nvPr/>
        </p:nvPicPr>
        <p:blipFill>
          <a:blip r:embed="rId6">
            <a:alphaModFix/>
          </a:blip>
          <a:stretch>
            <a:fillRect/>
          </a:stretch>
        </p:blipFill>
        <p:spPr>
          <a:xfrm>
            <a:off x="5019026" y="1144125"/>
            <a:ext cx="3782300" cy="3719626"/>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xEl>
                                              <p:pRg st="0" end="0"/>
                                            </p:txEl>
                                          </p:spTgt>
                                        </p:tgtEl>
                                        <p:attrNameLst>
                                          <p:attrName>style.visibility</p:attrName>
                                        </p:attrNameLst>
                                      </p:cBhvr>
                                      <p:to>
                                        <p:strVal val="visible"/>
                                      </p:to>
                                    </p:set>
                                    <p:animEffect transition="in" filter="fade">
                                      <p:cBhvr>
                                        <p:cTn id="7" dur="1000"/>
                                        <p:tgtEl>
                                          <p:spTgt spid="2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2">
                                            <p:txEl>
                                              <p:pRg st="1" end="1"/>
                                            </p:txEl>
                                          </p:spTgt>
                                        </p:tgtEl>
                                        <p:attrNameLst>
                                          <p:attrName>style.visibility</p:attrName>
                                        </p:attrNameLst>
                                      </p:cBhvr>
                                      <p:to>
                                        <p:strVal val="visible"/>
                                      </p:to>
                                    </p:set>
                                    <p:animEffect transition="in" filter="fade">
                                      <p:cBhvr>
                                        <p:cTn id="12" dur="1000"/>
                                        <p:tgtEl>
                                          <p:spTgt spid="2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3"/>
                                        </p:tgtEl>
                                        <p:attrNameLst>
                                          <p:attrName>style.visibility</p:attrName>
                                        </p:attrNameLst>
                                      </p:cBhvr>
                                      <p:to>
                                        <p:strVal val="visible"/>
                                      </p:to>
                                    </p:set>
                                    <p:animEffect transition="in" filter="fade">
                                      <p:cBhvr>
                                        <p:cTn id="17" dur="1000"/>
                                        <p:tgtEl>
                                          <p:spTgt spid="2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4"/>
                                        </p:tgtEl>
                                        <p:attrNameLst>
                                          <p:attrName>style.visibility</p:attrName>
                                        </p:attrNameLst>
                                      </p:cBhvr>
                                      <p:to>
                                        <p:strVal val="visible"/>
                                      </p:to>
                                    </p:set>
                                    <p:animEffect transition="in" filter="fade">
                                      <p:cBhvr>
                                        <p:cTn id="22" dur="1000"/>
                                        <p:tgtEl>
                                          <p:spTgt spid="2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5"/>
                                        </p:tgtEl>
                                        <p:attrNameLst>
                                          <p:attrName>style.visibility</p:attrName>
                                        </p:attrNameLst>
                                      </p:cBhvr>
                                      <p:to>
                                        <p:strVal val="visible"/>
                                      </p:to>
                                    </p:set>
                                    <p:animEffect transition="in" filter="fade">
                                      <p:cBhvr>
                                        <p:cTn id="27" dur="1000"/>
                                        <p:tgtEl>
                                          <p:spTgt spid="2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46"/>
                                        </p:tgtEl>
                                        <p:attrNameLst>
                                          <p:attrName>style.visibility</p:attrName>
                                        </p:attrNameLst>
                                      </p:cBhvr>
                                      <p:to>
                                        <p:strVal val="visible"/>
                                      </p:to>
                                    </p:set>
                                    <p:animEffect transition="in" filter="fade">
                                      <p:cBhvr>
                                        <p:cTn id="32"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Factors affecting Price Elasticity of Demand</a:t>
            </a:r>
            <a:endParaRPr b="1">
              <a:solidFill>
                <a:srgbClr val="434343"/>
              </a:solidFill>
            </a:endParaRPr>
          </a:p>
        </p:txBody>
      </p:sp>
      <p:sp>
        <p:nvSpPr>
          <p:cNvPr id="252" name="Google Shape;252;p36"/>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1800"/>
              <a:buChar char="●"/>
            </a:pPr>
            <a:r>
              <a:rPr lang="en"/>
              <a:t>Proportion of income spent on the product</a:t>
            </a:r>
            <a:endParaRPr>
              <a:solidFill>
                <a:srgbClr val="000000"/>
              </a:solidFill>
            </a:endParaRPr>
          </a:p>
          <a:p>
            <a:pPr marL="457200" lvl="0" indent="0" algn="l" rtl="0">
              <a:lnSpc>
                <a:spcPct val="90000"/>
              </a:lnSpc>
              <a:spcBef>
                <a:spcPts val="0"/>
              </a:spcBef>
              <a:spcAft>
                <a:spcPts val="0"/>
              </a:spcAft>
              <a:buNone/>
            </a:pPr>
            <a:endParaRPr/>
          </a:p>
        </p:txBody>
      </p:sp>
      <p:pic>
        <p:nvPicPr>
          <p:cNvPr id="253" name="Google Shape;253;p36"/>
          <p:cNvPicPr preferRelativeResize="0"/>
          <p:nvPr/>
        </p:nvPicPr>
        <p:blipFill>
          <a:blip r:embed="rId3">
            <a:alphaModFix/>
          </a:blip>
          <a:stretch>
            <a:fillRect/>
          </a:stretch>
        </p:blipFill>
        <p:spPr>
          <a:xfrm>
            <a:off x="5065751" y="1487525"/>
            <a:ext cx="3825849" cy="3555675"/>
          </a:xfrm>
          <a:prstGeom prst="rect">
            <a:avLst/>
          </a:prstGeom>
          <a:noFill/>
          <a:ln>
            <a:noFill/>
          </a:ln>
        </p:spPr>
      </p:pic>
      <p:pic>
        <p:nvPicPr>
          <p:cNvPr id="254" name="Google Shape;254;p36" descr="MPj03872500000[1]"/>
          <p:cNvPicPr preferRelativeResize="0">
            <a:picLocks noGrp="1"/>
          </p:cNvPicPr>
          <p:nvPr>
            <p:ph type="body" idx="4294967295"/>
          </p:nvPr>
        </p:nvPicPr>
        <p:blipFill rotWithShape="1">
          <a:blip r:embed="rId4">
            <a:alphaModFix/>
          </a:blip>
          <a:srcRect/>
          <a:stretch/>
        </p:blipFill>
        <p:spPr>
          <a:xfrm rot="-1339860">
            <a:off x="406279" y="2167532"/>
            <a:ext cx="3140094" cy="1700745"/>
          </a:xfrm>
          <a:prstGeom prst="rect">
            <a:avLst/>
          </a:prstGeom>
          <a:noFill/>
          <a:ln w="9525" cap="flat" cmpd="sng">
            <a:solidFill>
              <a:srgbClr val="000000"/>
            </a:solidFill>
            <a:prstDash val="solid"/>
            <a:round/>
            <a:headEnd type="none" w="sm" len="sm"/>
            <a:tailEnd type="none" w="sm" len="sm"/>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Effect transition="in" filter="fade">
                                      <p:cBhvr>
                                        <p:cTn id="7" dur="1000"/>
                                        <p:tgtEl>
                                          <p:spTgt spid="2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2">
                                            <p:txEl>
                                              <p:pRg st="1" end="1"/>
                                            </p:txEl>
                                          </p:spTgt>
                                        </p:tgtEl>
                                        <p:attrNameLst>
                                          <p:attrName>style.visibility</p:attrName>
                                        </p:attrNameLst>
                                      </p:cBhvr>
                                      <p:to>
                                        <p:strVal val="visible"/>
                                      </p:to>
                                    </p:set>
                                    <p:animEffect transition="in" filter="fade">
                                      <p:cBhvr>
                                        <p:cTn id="12" dur="1000"/>
                                        <p:tgtEl>
                                          <p:spTgt spid="2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4"/>
                                        </p:tgtEl>
                                        <p:attrNameLst>
                                          <p:attrName>style.visibility</p:attrName>
                                        </p:attrNameLst>
                                      </p:cBhvr>
                                      <p:to>
                                        <p:strVal val="visible"/>
                                      </p:to>
                                    </p:set>
                                    <p:animEffect transition="in" filter="fade">
                                      <p:cBhvr>
                                        <p:cTn id="17" dur="1000"/>
                                        <p:tgtEl>
                                          <p:spTgt spid="2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3"/>
                                        </p:tgtEl>
                                        <p:attrNameLst>
                                          <p:attrName>style.visibility</p:attrName>
                                        </p:attrNameLst>
                                      </p:cBhvr>
                                      <p:to>
                                        <p:strVal val="visible"/>
                                      </p:to>
                                    </p:set>
                                    <p:animEffect transition="in" filter="fade">
                                      <p:cBhvr>
                                        <p:cTn id="22"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7"/>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Factors affecting Price Elasticity of Demand</a:t>
            </a:r>
            <a:endParaRPr b="1">
              <a:solidFill>
                <a:srgbClr val="434343"/>
              </a:solidFill>
            </a:endParaRPr>
          </a:p>
        </p:txBody>
      </p:sp>
      <p:sp>
        <p:nvSpPr>
          <p:cNvPr id="260" name="Google Shape;260;p37"/>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1800"/>
              <a:buChar char="●"/>
            </a:pPr>
            <a:r>
              <a:rPr lang="en"/>
              <a:t>Postponement of the Use</a:t>
            </a:r>
            <a:endParaRPr>
              <a:solidFill>
                <a:srgbClr val="000000"/>
              </a:solidFill>
            </a:endParaRPr>
          </a:p>
          <a:p>
            <a:pPr marL="457200" lvl="0" indent="0" algn="l" rtl="0">
              <a:lnSpc>
                <a:spcPct val="90000"/>
              </a:lnSpc>
              <a:spcBef>
                <a:spcPts val="0"/>
              </a:spcBef>
              <a:spcAft>
                <a:spcPts val="0"/>
              </a:spcAft>
              <a:buNone/>
            </a:pPr>
            <a:endParaRPr/>
          </a:p>
        </p:txBody>
      </p:sp>
      <p:pic>
        <p:nvPicPr>
          <p:cNvPr id="261" name="Google Shape;261;p37"/>
          <p:cNvPicPr preferRelativeResize="0"/>
          <p:nvPr/>
        </p:nvPicPr>
        <p:blipFill>
          <a:blip r:embed="rId3">
            <a:alphaModFix/>
          </a:blip>
          <a:stretch>
            <a:fillRect/>
          </a:stretch>
        </p:blipFill>
        <p:spPr>
          <a:xfrm>
            <a:off x="177472" y="1510450"/>
            <a:ext cx="4394524" cy="2899625"/>
          </a:xfrm>
          <a:prstGeom prst="rect">
            <a:avLst/>
          </a:prstGeom>
          <a:noFill/>
          <a:ln>
            <a:noFill/>
          </a:ln>
        </p:spPr>
      </p:pic>
      <p:pic>
        <p:nvPicPr>
          <p:cNvPr id="262" name="Google Shape;262;p37"/>
          <p:cNvPicPr preferRelativeResize="0"/>
          <p:nvPr/>
        </p:nvPicPr>
        <p:blipFill>
          <a:blip r:embed="rId4">
            <a:alphaModFix/>
          </a:blip>
          <a:stretch>
            <a:fillRect/>
          </a:stretch>
        </p:blipFill>
        <p:spPr>
          <a:xfrm>
            <a:off x="177475" y="1492874"/>
            <a:ext cx="4394525" cy="3428193"/>
          </a:xfrm>
          <a:prstGeom prst="rect">
            <a:avLst/>
          </a:prstGeom>
          <a:noFill/>
          <a:ln>
            <a:noFill/>
          </a:ln>
        </p:spPr>
      </p:pic>
      <p:pic>
        <p:nvPicPr>
          <p:cNvPr id="263" name="Google Shape;263;p37"/>
          <p:cNvPicPr preferRelativeResize="0"/>
          <p:nvPr/>
        </p:nvPicPr>
        <p:blipFill>
          <a:blip r:embed="rId5">
            <a:alphaModFix/>
          </a:blip>
          <a:stretch>
            <a:fillRect/>
          </a:stretch>
        </p:blipFill>
        <p:spPr>
          <a:xfrm>
            <a:off x="4572000" y="1510450"/>
            <a:ext cx="4572001" cy="1692650"/>
          </a:xfrm>
          <a:prstGeom prst="rect">
            <a:avLst/>
          </a:prstGeom>
          <a:noFill/>
          <a:ln>
            <a:noFill/>
          </a:ln>
        </p:spPr>
      </p:pic>
      <p:pic>
        <p:nvPicPr>
          <p:cNvPr id="264" name="Google Shape;264;p37"/>
          <p:cNvPicPr preferRelativeResize="0"/>
          <p:nvPr/>
        </p:nvPicPr>
        <p:blipFill>
          <a:blip r:embed="rId6">
            <a:alphaModFix/>
          </a:blip>
          <a:stretch>
            <a:fillRect/>
          </a:stretch>
        </p:blipFill>
        <p:spPr>
          <a:xfrm>
            <a:off x="4754571" y="1488496"/>
            <a:ext cx="4158426" cy="3578801"/>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0">
                                            <p:txEl>
                                              <p:pRg st="0" end="0"/>
                                            </p:txEl>
                                          </p:spTgt>
                                        </p:tgtEl>
                                        <p:attrNameLst>
                                          <p:attrName>style.visibility</p:attrName>
                                        </p:attrNameLst>
                                      </p:cBhvr>
                                      <p:to>
                                        <p:strVal val="visible"/>
                                      </p:to>
                                    </p:set>
                                    <p:animEffect transition="in" filter="fade">
                                      <p:cBhvr>
                                        <p:cTn id="7" dur="1000"/>
                                        <p:tgtEl>
                                          <p:spTgt spid="26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xEl>
                                              <p:pRg st="1" end="1"/>
                                            </p:txEl>
                                          </p:spTgt>
                                        </p:tgtEl>
                                        <p:attrNameLst>
                                          <p:attrName>style.visibility</p:attrName>
                                        </p:attrNameLst>
                                      </p:cBhvr>
                                      <p:to>
                                        <p:strVal val="visible"/>
                                      </p:to>
                                    </p:set>
                                    <p:animEffect transition="in" filter="fade">
                                      <p:cBhvr>
                                        <p:cTn id="12" dur="1000"/>
                                        <p:tgtEl>
                                          <p:spTgt spid="26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1"/>
                                        </p:tgtEl>
                                        <p:attrNameLst>
                                          <p:attrName>style.visibility</p:attrName>
                                        </p:attrNameLst>
                                      </p:cBhvr>
                                      <p:to>
                                        <p:strVal val="visible"/>
                                      </p:to>
                                    </p:set>
                                    <p:animEffect transition="in" filter="fade">
                                      <p:cBhvr>
                                        <p:cTn id="17" dur="1000"/>
                                        <p:tgtEl>
                                          <p:spTgt spid="2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3"/>
                                        </p:tgtEl>
                                        <p:attrNameLst>
                                          <p:attrName>style.visibility</p:attrName>
                                        </p:attrNameLst>
                                      </p:cBhvr>
                                      <p:to>
                                        <p:strVal val="visible"/>
                                      </p:to>
                                    </p:set>
                                    <p:animEffect transition="in" filter="fade">
                                      <p:cBhvr>
                                        <p:cTn id="22" dur="1000"/>
                                        <p:tgtEl>
                                          <p:spTgt spid="2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2"/>
                                        </p:tgtEl>
                                        <p:attrNameLst>
                                          <p:attrName>style.visibility</p:attrName>
                                        </p:attrNameLst>
                                      </p:cBhvr>
                                      <p:to>
                                        <p:strVal val="visible"/>
                                      </p:to>
                                    </p:set>
                                    <p:animEffect transition="in" filter="fade">
                                      <p:cBhvr>
                                        <p:cTn id="27" dur="1000"/>
                                        <p:tgtEl>
                                          <p:spTgt spid="2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4"/>
                                        </p:tgtEl>
                                        <p:attrNameLst>
                                          <p:attrName>style.visibility</p:attrName>
                                        </p:attrNameLst>
                                      </p:cBhvr>
                                      <p:to>
                                        <p:strVal val="visible"/>
                                      </p:to>
                                    </p:set>
                                    <p:animEffect transition="in" filter="fade">
                                      <p:cBhvr>
                                        <p:cTn id="32" dur="10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Factors affecting Price Elasticity of Demand</a:t>
            </a:r>
            <a:endParaRPr b="1">
              <a:solidFill>
                <a:srgbClr val="434343"/>
              </a:solidFill>
            </a:endParaRPr>
          </a:p>
        </p:txBody>
      </p:sp>
      <p:sp>
        <p:nvSpPr>
          <p:cNvPr id="270" name="Google Shape;270;p38"/>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1800"/>
              <a:buChar char="●"/>
            </a:pPr>
            <a:r>
              <a:rPr lang="en"/>
              <a:t>Time</a:t>
            </a:r>
            <a:endParaRPr>
              <a:solidFill>
                <a:srgbClr val="000000"/>
              </a:solidFill>
            </a:endParaRPr>
          </a:p>
          <a:p>
            <a:pPr marL="457200" lvl="0" indent="0" algn="l" rtl="0">
              <a:lnSpc>
                <a:spcPct val="90000"/>
              </a:lnSpc>
              <a:spcBef>
                <a:spcPts val="0"/>
              </a:spcBef>
              <a:spcAft>
                <a:spcPts val="0"/>
              </a:spcAft>
              <a:buNone/>
            </a:pPr>
            <a:endParaRPr/>
          </a:p>
        </p:txBody>
      </p:sp>
      <p:pic>
        <p:nvPicPr>
          <p:cNvPr id="271" name="Google Shape;271;p38"/>
          <p:cNvPicPr preferRelativeResize="0"/>
          <p:nvPr/>
        </p:nvPicPr>
        <p:blipFill>
          <a:blip r:embed="rId3">
            <a:alphaModFix/>
          </a:blip>
          <a:stretch>
            <a:fillRect/>
          </a:stretch>
        </p:blipFill>
        <p:spPr>
          <a:xfrm>
            <a:off x="80375" y="1587225"/>
            <a:ext cx="5186226" cy="3179575"/>
          </a:xfrm>
          <a:prstGeom prst="rect">
            <a:avLst/>
          </a:prstGeom>
          <a:noFill/>
          <a:ln>
            <a:noFill/>
          </a:ln>
        </p:spPr>
      </p:pic>
      <p:pic>
        <p:nvPicPr>
          <p:cNvPr id="272" name="Google Shape;272;p38"/>
          <p:cNvPicPr preferRelativeResize="0"/>
          <p:nvPr/>
        </p:nvPicPr>
        <p:blipFill>
          <a:blip r:embed="rId4">
            <a:alphaModFix/>
          </a:blip>
          <a:stretch>
            <a:fillRect/>
          </a:stretch>
        </p:blipFill>
        <p:spPr>
          <a:xfrm>
            <a:off x="5718850" y="1587225"/>
            <a:ext cx="2880450" cy="3391500"/>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0">
                                            <p:txEl>
                                              <p:pRg st="0" end="0"/>
                                            </p:txEl>
                                          </p:spTgt>
                                        </p:tgtEl>
                                        <p:attrNameLst>
                                          <p:attrName>style.visibility</p:attrName>
                                        </p:attrNameLst>
                                      </p:cBhvr>
                                      <p:to>
                                        <p:strVal val="visible"/>
                                      </p:to>
                                    </p:set>
                                    <p:animEffect transition="in" filter="fade">
                                      <p:cBhvr>
                                        <p:cTn id="7" dur="1000"/>
                                        <p:tgtEl>
                                          <p:spTgt spid="2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0">
                                            <p:txEl>
                                              <p:pRg st="1" end="1"/>
                                            </p:txEl>
                                          </p:spTgt>
                                        </p:tgtEl>
                                        <p:attrNameLst>
                                          <p:attrName>style.visibility</p:attrName>
                                        </p:attrNameLst>
                                      </p:cBhvr>
                                      <p:to>
                                        <p:strVal val="visible"/>
                                      </p:to>
                                    </p:set>
                                    <p:animEffect transition="in" filter="fade">
                                      <p:cBhvr>
                                        <p:cTn id="12" dur="1000"/>
                                        <p:tgtEl>
                                          <p:spTgt spid="2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1"/>
                                        </p:tgtEl>
                                        <p:attrNameLst>
                                          <p:attrName>style.visibility</p:attrName>
                                        </p:attrNameLst>
                                      </p:cBhvr>
                                      <p:to>
                                        <p:strVal val="visible"/>
                                      </p:to>
                                    </p:set>
                                    <p:animEffect transition="in" filter="fade">
                                      <p:cBhvr>
                                        <p:cTn id="17" dur="1000"/>
                                        <p:tgtEl>
                                          <p:spTgt spid="2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2"/>
                                        </p:tgtEl>
                                        <p:attrNameLst>
                                          <p:attrName>style.visibility</p:attrName>
                                        </p:attrNameLst>
                                      </p:cBhvr>
                                      <p:to>
                                        <p:strVal val="visible"/>
                                      </p:to>
                                    </p:set>
                                    <p:animEffect transition="in" filter="fade">
                                      <p:cBhvr>
                                        <p:cTn id="22" dur="10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9"/>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Factors affecting Price Elasticity of Demand</a:t>
            </a:r>
            <a:endParaRPr b="1">
              <a:solidFill>
                <a:srgbClr val="434343"/>
              </a:solidFill>
            </a:endParaRPr>
          </a:p>
        </p:txBody>
      </p:sp>
      <p:sp>
        <p:nvSpPr>
          <p:cNvPr id="278" name="Google Shape;278;p39"/>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1800"/>
              <a:buChar char="●"/>
            </a:pPr>
            <a:r>
              <a:rPr lang="en"/>
              <a:t>Goods having several uses</a:t>
            </a:r>
            <a:endParaRPr>
              <a:solidFill>
                <a:srgbClr val="000000"/>
              </a:solidFill>
            </a:endParaRPr>
          </a:p>
          <a:p>
            <a:pPr marL="0" lvl="0" indent="0" algn="l" rtl="0">
              <a:lnSpc>
                <a:spcPct val="90000"/>
              </a:lnSpc>
              <a:spcBef>
                <a:spcPts val="0"/>
              </a:spcBef>
              <a:spcAft>
                <a:spcPts val="0"/>
              </a:spcAft>
              <a:buNone/>
            </a:pPr>
            <a:endParaRPr/>
          </a:p>
        </p:txBody>
      </p:sp>
      <p:pic>
        <p:nvPicPr>
          <p:cNvPr id="279" name="Google Shape;279;p39"/>
          <p:cNvPicPr preferRelativeResize="0"/>
          <p:nvPr/>
        </p:nvPicPr>
        <p:blipFill rotWithShape="1">
          <a:blip r:embed="rId3">
            <a:alphaModFix/>
          </a:blip>
          <a:srcRect l="823" b="418"/>
          <a:stretch/>
        </p:blipFill>
        <p:spPr>
          <a:xfrm>
            <a:off x="1537050" y="1480451"/>
            <a:ext cx="4727574" cy="345287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xEl>
                                              <p:pRg st="0" end="0"/>
                                            </p:txEl>
                                          </p:spTgt>
                                        </p:tgtEl>
                                        <p:attrNameLst>
                                          <p:attrName>style.visibility</p:attrName>
                                        </p:attrNameLst>
                                      </p:cBhvr>
                                      <p:to>
                                        <p:strVal val="visible"/>
                                      </p:to>
                                    </p:set>
                                    <p:animEffect transition="in" filter="fade">
                                      <p:cBhvr>
                                        <p:cTn id="7" dur="1000"/>
                                        <p:tgtEl>
                                          <p:spTgt spid="2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8">
                                            <p:txEl>
                                              <p:pRg st="1" end="1"/>
                                            </p:txEl>
                                          </p:spTgt>
                                        </p:tgtEl>
                                        <p:attrNameLst>
                                          <p:attrName>style.visibility</p:attrName>
                                        </p:attrNameLst>
                                      </p:cBhvr>
                                      <p:to>
                                        <p:strVal val="visible"/>
                                      </p:to>
                                    </p:set>
                                    <p:animEffect transition="in" filter="fade">
                                      <p:cBhvr>
                                        <p:cTn id="12" dur="1000"/>
                                        <p:tgtEl>
                                          <p:spTgt spid="2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9"/>
                                        </p:tgtEl>
                                        <p:attrNameLst>
                                          <p:attrName>style.visibility</p:attrName>
                                        </p:attrNameLst>
                                      </p:cBhvr>
                                      <p:to>
                                        <p:strVal val="visible"/>
                                      </p:to>
                                    </p:set>
                                    <p:animEffect transition="in" filter="fade">
                                      <p:cBhvr>
                                        <p:cTn id="17" dur="1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0"/>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Factors affecting Price Elasticity of Demand</a:t>
            </a:r>
            <a:endParaRPr b="1">
              <a:solidFill>
                <a:srgbClr val="434343"/>
              </a:solidFill>
            </a:endParaRPr>
          </a:p>
        </p:txBody>
      </p:sp>
      <p:sp>
        <p:nvSpPr>
          <p:cNvPr id="285" name="Google Shape;285;p40"/>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1800"/>
              <a:buChar char="●"/>
            </a:pPr>
            <a:r>
              <a:rPr lang="en"/>
              <a:t>Joint Demand</a:t>
            </a:r>
            <a:endParaRPr>
              <a:solidFill>
                <a:srgbClr val="000000"/>
              </a:solidFill>
            </a:endParaRPr>
          </a:p>
          <a:p>
            <a:pPr marL="457200" lvl="0" indent="0" algn="l" rtl="0">
              <a:lnSpc>
                <a:spcPct val="90000"/>
              </a:lnSpc>
              <a:spcBef>
                <a:spcPts val="0"/>
              </a:spcBef>
              <a:spcAft>
                <a:spcPts val="0"/>
              </a:spcAft>
              <a:buNone/>
            </a:pPr>
            <a:endParaRPr/>
          </a:p>
        </p:txBody>
      </p:sp>
      <p:pic>
        <p:nvPicPr>
          <p:cNvPr id="286" name="Google Shape;286;p40"/>
          <p:cNvPicPr preferRelativeResize="0"/>
          <p:nvPr/>
        </p:nvPicPr>
        <p:blipFill rotWithShape="1">
          <a:blip r:embed="rId3">
            <a:alphaModFix/>
          </a:blip>
          <a:srcRect/>
          <a:stretch/>
        </p:blipFill>
        <p:spPr>
          <a:xfrm>
            <a:off x="3023825" y="1057975"/>
            <a:ext cx="4723025" cy="396782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xEl>
                                              <p:pRg st="0" end="0"/>
                                            </p:txEl>
                                          </p:spTgt>
                                        </p:tgtEl>
                                        <p:attrNameLst>
                                          <p:attrName>style.visibility</p:attrName>
                                        </p:attrNameLst>
                                      </p:cBhvr>
                                      <p:to>
                                        <p:strVal val="visible"/>
                                      </p:to>
                                    </p:set>
                                    <p:animEffect transition="in" filter="fade">
                                      <p:cBhvr>
                                        <p:cTn id="7" dur="1000"/>
                                        <p:tgtEl>
                                          <p:spTgt spid="2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5">
                                            <p:txEl>
                                              <p:pRg st="1" end="1"/>
                                            </p:txEl>
                                          </p:spTgt>
                                        </p:tgtEl>
                                        <p:attrNameLst>
                                          <p:attrName>style.visibility</p:attrName>
                                        </p:attrNameLst>
                                      </p:cBhvr>
                                      <p:to>
                                        <p:strVal val="visible"/>
                                      </p:to>
                                    </p:set>
                                    <p:animEffect transition="in" filter="fade">
                                      <p:cBhvr>
                                        <p:cTn id="12" dur="1000"/>
                                        <p:tgtEl>
                                          <p:spTgt spid="2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6"/>
                                        </p:tgtEl>
                                        <p:attrNameLst>
                                          <p:attrName>style.visibility</p:attrName>
                                        </p:attrNameLst>
                                      </p:cBhvr>
                                      <p:to>
                                        <p:strVal val="visible"/>
                                      </p:to>
                                    </p:set>
                                    <p:animEffect transition="in" filter="fade">
                                      <p:cBhvr>
                                        <p:cTn id="17" dur="1000"/>
                                        <p:tgtEl>
                                          <p:spTgt spid="2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1"/>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Factors affecting Price Elasticity of Demand</a:t>
            </a:r>
            <a:endParaRPr b="1">
              <a:solidFill>
                <a:srgbClr val="434343"/>
              </a:solidFill>
            </a:endParaRPr>
          </a:p>
        </p:txBody>
      </p:sp>
      <p:sp>
        <p:nvSpPr>
          <p:cNvPr id="292" name="Google Shape;292;p41"/>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SzPts val="1800"/>
              <a:buChar char="●"/>
            </a:pPr>
            <a:r>
              <a:rPr lang="en"/>
              <a:t>Income of the consumer</a:t>
            </a:r>
            <a:endParaRPr>
              <a:solidFill>
                <a:srgbClr val="000000"/>
              </a:solidFill>
            </a:endParaRPr>
          </a:p>
          <a:p>
            <a:pPr marL="0" lvl="0" indent="0" algn="l" rtl="0">
              <a:lnSpc>
                <a:spcPct val="90000"/>
              </a:lnSpc>
              <a:spcBef>
                <a:spcPts val="0"/>
              </a:spcBef>
              <a:spcAft>
                <a:spcPts val="0"/>
              </a:spcAft>
              <a:buNone/>
            </a:pPr>
            <a:endParaRPr/>
          </a:p>
        </p:txBody>
      </p:sp>
      <p:pic>
        <p:nvPicPr>
          <p:cNvPr id="293" name="Google Shape;293;p41"/>
          <p:cNvPicPr preferRelativeResize="0"/>
          <p:nvPr/>
        </p:nvPicPr>
        <p:blipFill rotWithShape="1">
          <a:blip r:embed="rId3">
            <a:alphaModFix/>
          </a:blip>
          <a:srcRect/>
          <a:stretch/>
        </p:blipFill>
        <p:spPr>
          <a:xfrm>
            <a:off x="5183675" y="1174325"/>
            <a:ext cx="3884125" cy="3531025"/>
          </a:xfrm>
          <a:prstGeom prst="rect">
            <a:avLst/>
          </a:prstGeom>
          <a:noFill/>
          <a:ln>
            <a:noFill/>
          </a:ln>
        </p:spPr>
      </p:pic>
      <p:pic>
        <p:nvPicPr>
          <p:cNvPr id="294" name="Google Shape;294;p41"/>
          <p:cNvPicPr preferRelativeResize="0"/>
          <p:nvPr/>
        </p:nvPicPr>
        <p:blipFill>
          <a:blip r:embed="rId4">
            <a:alphaModFix/>
          </a:blip>
          <a:stretch>
            <a:fillRect/>
          </a:stretch>
        </p:blipFill>
        <p:spPr>
          <a:xfrm>
            <a:off x="171150" y="1515838"/>
            <a:ext cx="4686300" cy="2847975"/>
          </a:xfrm>
          <a:prstGeom prst="rect">
            <a:avLst/>
          </a:prstGeom>
          <a:noFill/>
          <a:ln>
            <a:noFill/>
          </a:ln>
        </p:spPr>
      </p:pic>
      <p:pic>
        <p:nvPicPr>
          <p:cNvPr id="295" name="Google Shape;295;p41"/>
          <p:cNvPicPr preferRelativeResize="0"/>
          <p:nvPr/>
        </p:nvPicPr>
        <p:blipFill>
          <a:blip r:embed="rId5">
            <a:alphaModFix/>
          </a:blip>
          <a:stretch>
            <a:fillRect/>
          </a:stretch>
        </p:blipFill>
        <p:spPr>
          <a:xfrm>
            <a:off x="4814182" y="1820650"/>
            <a:ext cx="4253625" cy="2555181"/>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2">
                                            <p:txEl>
                                              <p:pRg st="0" end="0"/>
                                            </p:txEl>
                                          </p:spTgt>
                                        </p:tgtEl>
                                        <p:attrNameLst>
                                          <p:attrName>style.visibility</p:attrName>
                                        </p:attrNameLst>
                                      </p:cBhvr>
                                      <p:to>
                                        <p:strVal val="visible"/>
                                      </p:to>
                                    </p:set>
                                    <p:animEffect transition="in" filter="fade">
                                      <p:cBhvr>
                                        <p:cTn id="7" dur="1000"/>
                                        <p:tgtEl>
                                          <p:spTgt spid="2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2">
                                            <p:txEl>
                                              <p:pRg st="1" end="1"/>
                                            </p:txEl>
                                          </p:spTgt>
                                        </p:tgtEl>
                                        <p:attrNameLst>
                                          <p:attrName>style.visibility</p:attrName>
                                        </p:attrNameLst>
                                      </p:cBhvr>
                                      <p:to>
                                        <p:strVal val="visible"/>
                                      </p:to>
                                    </p:set>
                                    <p:animEffect transition="in" filter="fade">
                                      <p:cBhvr>
                                        <p:cTn id="12" dur="1000"/>
                                        <p:tgtEl>
                                          <p:spTgt spid="29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3"/>
                                        </p:tgtEl>
                                        <p:attrNameLst>
                                          <p:attrName>style.visibility</p:attrName>
                                        </p:attrNameLst>
                                      </p:cBhvr>
                                      <p:to>
                                        <p:strVal val="visible"/>
                                      </p:to>
                                    </p:set>
                                    <p:animEffect transition="in" filter="fade">
                                      <p:cBhvr>
                                        <p:cTn id="17" dur="1000"/>
                                        <p:tgtEl>
                                          <p:spTgt spid="29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4"/>
                                        </p:tgtEl>
                                        <p:attrNameLst>
                                          <p:attrName>style.visibility</p:attrName>
                                        </p:attrNameLst>
                                      </p:cBhvr>
                                      <p:to>
                                        <p:strVal val="visible"/>
                                      </p:to>
                                    </p:set>
                                    <p:animEffect transition="in" filter="fade">
                                      <p:cBhvr>
                                        <p:cTn id="22" dur="1000"/>
                                        <p:tgtEl>
                                          <p:spTgt spid="29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5"/>
                                        </p:tgtEl>
                                        <p:attrNameLst>
                                          <p:attrName>style.visibility</p:attrName>
                                        </p:attrNameLst>
                                      </p:cBhvr>
                                      <p:to>
                                        <p:strVal val="visible"/>
                                      </p:to>
                                    </p:set>
                                    <p:animEffect transition="in" filter="fade">
                                      <p:cBhvr>
                                        <p:cTn id="27"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Elasticity of Demand </a:t>
            </a:r>
            <a:endParaRPr b="1">
              <a:solidFill>
                <a:srgbClr val="434343"/>
              </a:solidFill>
            </a:endParaRPr>
          </a:p>
        </p:txBody>
      </p:sp>
      <p:pic>
        <p:nvPicPr>
          <p:cNvPr id="301" name="Google Shape;301;p42"/>
          <p:cNvPicPr preferRelativeResize="0"/>
          <p:nvPr/>
        </p:nvPicPr>
        <p:blipFill rotWithShape="1">
          <a:blip r:embed="rId3">
            <a:alphaModFix/>
          </a:blip>
          <a:srcRect b="83332"/>
          <a:stretch/>
        </p:blipFill>
        <p:spPr>
          <a:xfrm>
            <a:off x="293950" y="911010"/>
            <a:ext cx="5257800" cy="646125"/>
          </a:xfrm>
          <a:prstGeom prst="rect">
            <a:avLst/>
          </a:prstGeom>
          <a:noFill/>
          <a:ln>
            <a:noFill/>
          </a:ln>
        </p:spPr>
      </p:pic>
      <p:pic>
        <p:nvPicPr>
          <p:cNvPr id="302" name="Google Shape;302;p42"/>
          <p:cNvPicPr preferRelativeResize="0"/>
          <p:nvPr/>
        </p:nvPicPr>
        <p:blipFill rotWithShape="1">
          <a:blip r:embed="rId3">
            <a:alphaModFix/>
          </a:blip>
          <a:srcRect t="17183" b="53014"/>
          <a:stretch/>
        </p:blipFill>
        <p:spPr>
          <a:xfrm>
            <a:off x="153275" y="1627425"/>
            <a:ext cx="5257800" cy="1155275"/>
          </a:xfrm>
          <a:prstGeom prst="rect">
            <a:avLst/>
          </a:prstGeom>
          <a:noFill/>
          <a:ln>
            <a:noFill/>
          </a:ln>
        </p:spPr>
      </p:pic>
      <p:pic>
        <p:nvPicPr>
          <p:cNvPr id="303" name="Google Shape;303;p42"/>
          <p:cNvPicPr preferRelativeResize="0"/>
          <p:nvPr/>
        </p:nvPicPr>
        <p:blipFill rotWithShape="1">
          <a:blip r:embed="rId3">
            <a:alphaModFix/>
          </a:blip>
          <a:srcRect t="82230" r="59734"/>
          <a:stretch/>
        </p:blipFill>
        <p:spPr>
          <a:xfrm>
            <a:off x="457200" y="4273675"/>
            <a:ext cx="2117075" cy="688850"/>
          </a:xfrm>
          <a:prstGeom prst="rect">
            <a:avLst/>
          </a:prstGeom>
          <a:noFill/>
          <a:ln w="28575" cap="flat" cmpd="sng">
            <a:solidFill>
              <a:srgbClr val="395E89"/>
            </a:solidFill>
            <a:prstDash val="solid"/>
            <a:round/>
            <a:headEnd type="none" w="sm" len="sm"/>
            <a:tailEnd type="none" w="sm" len="sm"/>
          </a:ln>
        </p:spPr>
      </p:pic>
      <p:pic>
        <p:nvPicPr>
          <p:cNvPr id="304" name="Google Shape;304;p42"/>
          <p:cNvPicPr preferRelativeResize="0"/>
          <p:nvPr/>
        </p:nvPicPr>
        <p:blipFill rotWithShape="1">
          <a:blip r:embed="rId3">
            <a:alphaModFix/>
          </a:blip>
          <a:srcRect l="13562" t="48496" r="49750" b="20146"/>
          <a:stretch/>
        </p:blipFill>
        <p:spPr>
          <a:xfrm>
            <a:off x="946025" y="2881475"/>
            <a:ext cx="1928825" cy="1215550"/>
          </a:xfrm>
          <a:prstGeom prst="rect">
            <a:avLst/>
          </a:prstGeom>
          <a:noFill/>
          <a:ln>
            <a:noFill/>
          </a:ln>
        </p:spPr>
      </p:pic>
      <p:sp>
        <p:nvSpPr>
          <p:cNvPr id="305" name="Google Shape;305;p42"/>
          <p:cNvSpPr txBox="1"/>
          <p:nvPr/>
        </p:nvSpPr>
        <p:spPr>
          <a:xfrm>
            <a:off x="3810000" y="3515325"/>
            <a:ext cx="4419000" cy="1500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500" b="1" i="0" u="none" strike="noStrike" cap="none">
                <a:solidFill>
                  <a:srgbClr val="FF0000"/>
                </a:solidFill>
                <a:latin typeface="Lato"/>
                <a:ea typeface="Lato"/>
                <a:cs typeface="Lato"/>
                <a:sym typeface="Lato"/>
              </a:rPr>
              <a:t>Where, </a:t>
            </a:r>
            <a:endParaRPr sz="15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 sz="1500" b="1" i="0" u="none" strike="noStrike" cap="none">
                <a:solidFill>
                  <a:srgbClr val="FF0000"/>
                </a:solidFill>
                <a:latin typeface="Lato"/>
                <a:ea typeface="Lato"/>
                <a:cs typeface="Lato"/>
                <a:sym typeface="Lato"/>
              </a:rPr>
              <a:t>E</a:t>
            </a:r>
            <a:r>
              <a:rPr lang="en" sz="1500" b="1" i="0" u="none" strike="noStrike" cap="none" baseline="-25000">
                <a:solidFill>
                  <a:srgbClr val="FF0000"/>
                </a:solidFill>
                <a:latin typeface="Lato"/>
                <a:ea typeface="Lato"/>
                <a:cs typeface="Lato"/>
                <a:sym typeface="Lato"/>
              </a:rPr>
              <a:t>P</a:t>
            </a:r>
            <a:r>
              <a:rPr lang="en" sz="1500" b="1" i="0" u="none" strike="noStrike" cap="none">
                <a:solidFill>
                  <a:srgbClr val="FF0000"/>
                </a:solidFill>
                <a:latin typeface="Lato"/>
                <a:ea typeface="Lato"/>
                <a:cs typeface="Lato"/>
                <a:sym typeface="Lato"/>
              </a:rPr>
              <a:t> = Price Elasticity of Demand</a:t>
            </a:r>
            <a:endParaRPr sz="15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 sz="1500" b="1" i="0" u="none" strike="noStrike" cap="none">
                <a:solidFill>
                  <a:srgbClr val="FF0000"/>
                </a:solidFill>
                <a:latin typeface="Lato"/>
                <a:ea typeface="Lato"/>
                <a:cs typeface="Lato"/>
                <a:sym typeface="Lato"/>
              </a:rPr>
              <a:t> Q = Initial Quantity Demanded</a:t>
            </a:r>
            <a:endParaRPr sz="15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 sz="1500" b="1" i="0" u="none" strike="noStrike" cap="none">
                <a:solidFill>
                  <a:srgbClr val="FF0000"/>
                </a:solidFill>
                <a:latin typeface="Lato"/>
                <a:ea typeface="Lato"/>
                <a:cs typeface="Lato"/>
                <a:sym typeface="Lato"/>
              </a:rPr>
              <a:t>∆Q = Change in Quantity Demanded (Q</a:t>
            </a:r>
            <a:r>
              <a:rPr lang="en" sz="1500" b="1" baseline="-25000">
                <a:solidFill>
                  <a:srgbClr val="FF0000"/>
                </a:solidFill>
                <a:latin typeface="Lato"/>
                <a:ea typeface="Lato"/>
                <a:cs typeface="Lato"/>
                <a:sym typeface="Lato"/>
              </a:rPr>
              <a:t>1</a:t>
            </a:r>
            <a:r>
              <a:rPr lang="en" sz="1500" b="1" i="0" u="none" strike="noStrike" cap="none">
                <a:solidFill>
                  <a:srgbClr val="FF0000"/>
                </a:solidFill>
                <a:latin typeface="Lato"/>
                <a:ea typeface="Lato"/>
                <a:cs typeface="Lato"/>
                <a:sym typeface="Lato"/>
              </a:rPr>
              <a:t> - Q)</a:t>
            </a:r>
            <a:endParaRPr sz="15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 sz="1500" b="1" i="0" u="none" strike="noStrike" cap="none">
                <a:solidFill>
                  <a:srgbClr val="FF0000"/>
                </a:solidFill>
                <a:latin typeface="Lato"/>
                <a:ea typeface="Lato"/>
                <a:cs typeface="Lato"/>
                <a:sym typeface="Lato"/>
              </a:rPr>
              <a:t>P = Initial Price</a:t>
            </a:r>
            <a:endParaRPr sz="15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1600"/>
              <a:buFont typeface="Arial"/>
              <a:buNone/>
            </a:pPr>
            <a:r>
              <a:rPr lang="en" sz="1500" b="1" i="0" u="none" strike="noStrike" cap="none">
                <a:solidFill>
                  <a:srgbClr val="FF0000"/>
                </a:solidFill>
                <a:latin typeface="Lato"/>
                <a:ea typeface="Lato"/>
                <a:cs typeface="Lato"/>
                <a:sym typeface="Lato"/>
              </a:rPr>
              <a:t>∆P = Change in Price </a:t>
            </a:r>
            <a:r>
              <a:rPr lang="en" sz="1500" b="1">
                <a:solidFill>
                  <a:srgbClr val="FF0000"/>
                </a:solidFill>
                <a:latin typeface="Lato"/>
                <a:ea typeface="Lato"/>
                <a:cs typeface="Lato"/>
                <a:sym typeface="Lato"/>
              </a:rPr>
              <a:t>(P</a:t>
            </a:r>
            <a:r>
              <a:rPr lang="en" sz="1500" b="1" baseline="-25000">
                <a:solidFill>
                  <a:srgbClr val="FF0000"/>
                </a:solidFill>
                <a:latin typeface="Lato"/>
                <a:ea typeface="Lato"/>
                <a:cs typeface="Lato"/>
                <a:sym typeface="Lato"/>
              </a:rPr>
              <a:t>1</a:t>
            </a:r>
            <a:r>
              <a:rPr lang="en" sz="1500" b="1">
                <a:solidFill>
                  <a:srgbClr val="FF0000"/>
                </a:solidFill>
                <a:latin typeface="Lato"/>
                <a:ea typeface="Lato"/>
                <a:cs typeface="Lato"/>
                <a:sym typeface="Lato"/>
              </a:rPr>
              <a:t> - P)</a:t>
            </a:r>
            <a:endParaRPr sz="1500" b="1" i="0" u="none" strike="noStrike" cap="none">
              <a:solidFill>
                <a:srgbClr val="FF0000"/>
              </a:solidFill>
              <a:latin typeface="Lato"/>
              <a:ea typeface="Lato"/>
              <a:cs typeface="Lato"/>
              <a:sym typeface="Lato"/>
            </a:endParaRPr>
          </a:p>
        </p:txBody>
      </p:sp>
      <p:sp>
        <p:nvSpPr>
          <p:cNvPr id="306" name="Google Shape;306;p42"/>
          <p:cNvSpPr txBox="1"/>
          <p:nvPr/>
        </p:nvSpPr>
        <p:spPr>
          <a:xfrm>
            <a:off x="6459525" y="1848250"/>
            <a:ext cx="2531700" cy="16485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990033"/>
                </a:solidFill>
                <a:latin typeface="Lato"/>
                <a:ea typeface="Lato"/>
                <a:cs typeface="Lato"/>
                <a:sym typeface="Lato"/>
              </a:rPr>
              <a:t>The absolute value of the coefficient of elasticity of demand ranges from zero to infinity</a:t>
            </a:r>
            <a:endParaRPr sz="2000" b="1" i="0" u="none" strike="noStrike" cap="none">
              <a:solidFill>
                <a:srgbClr val="990033"/>
              </a:solidFill>
              <a:latin typeface="Lato"/>
              <a:ea typeface="Lato"/>
              <a:cs typeface="Lato"/>
              <a:sym typeface="Lato"/>
            </a:endParaRPr>
          </a:p>
        </p:txBody>
      </p:sp>
      <p:sp>
        <p:nvSpPr>
          <p:cNvPr id="307" name="Google Shape;307;p42"/>
          <p:cNvSpPr txBox="1"/>
          <p:nvPr/>
        </p:nvSpPr>
        <p:spPr>
          <a:xfrm rot="-1015241">
            <a:off x="5686701" y="604205"/>
            <a:ext cx="3241739" cy="892826"/>
          </a:xfrm>
          <a:prstGeom prst="rect">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accent3"/>
                </a:solidFill>
                <a:latin typeface="Lato"/>
                <a:ea typeface="Lato"/>
                <a:cs typeface="Lato"/>
                <a:sym typeface="Lato"/>
              </a:rPr>
              <a:t>Percentage Method</a:t>
            </a:r>
            <a:endParaRPr sz="2300" b="1">
              <a:solidFill>
                <a:schemeClr val="accent3"/>
              </a:solidFill>
              <a:latin typeface="Lato"/>
              <a:ea typeface="Lato"/>
              <a:cs typeface="Lato"/>
              <a:sym typeface="Lato"/>
            </a:endParaRPr>
          </a:p>
          <a:p>
            <a:pPr marL="0" lvl="0" indent="0" algn="l" rtl="0">
              <a:spcBef>
                <a:spcPts val="0"/>
              </a:spcBef>
              <a:spcAft>
                <a:spcPts val="0"/>
              </a:spcAft>
              <a:buNone/>
            </a:pPr>
            <a:r>
              <a:rPr lang="en" sz="2300" b="1">
                <a:solidFill>
                  <a:schemeClr val="accent3"/>
                </a:solidFill>
                <a:latin typeface="Lato"/>
                <a:ea typeface="Lato"/>
                <a:cs typeface="Lato"/>
                <a:sym typeface="Lato"/>
              </a:rPr>
              <a:t>Proportionate Method</a:t>
            </a:r>
            <a:endParaRPr sz="2300" b="1">
              <a:solidFill>
                <a:schemeClr val="accent3"/>
              </a:solidFill>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1000"/>
                                        <p:tgtEl>
                                          <p:spTgt spid="3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1000"/>
                                        <p:tgtEl>
                                          <p:spTgt spid="3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3"/>
                                        </p:tgtEl>
                                        <p:attrNameLst>
                                          <p:attrName>style.visibility</p:attrName>
                                        </p:attrNameLst>
                                      </p:cBhvr>
                                      <p:to>
                                        <p:strVal val="visible"/>
                                      </p:to>
                                    </p:set>
                                    <p:animEffect transition="in" filter="fade">
                                      <p:cBhvr>
                                        <p:cTn id="17" dur="1000"/>
                                        <p:tgtEl>
                                          <p:spTgt spid="30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1000"/>
                                        <p:tgtEl>
                                          <p:spTgt spid="3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6"/>
                                        </p:tgtEl>
                                        <p:attrNameLst>
                                          <p:attrName>style.visibility</p:attrName>
                                        </p:attrNameLst>
                                      </p:cBhvr>
                                      <p:to>
                                        <p:strVal val="visible"/>
                                      </p:to>
                                    </p:set>
                                    <p:animEffect transition="in" filter="fade">
                                      <p:cBhvr>
                                        <p:cTn id="27" dur="1000"/>
                                        <p:tgtEl>
                                          <p:spTgt spid="306"/>
                                        </p:tgtEl>
                                      </p:cBhvr>
                                    </p:animEffect>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07"/>
                                        </p:tgtEl>
                                        <p:attrNameLst>
                                          <p:attrName>style.visibility</p:attrName>
                                        </p:attrNameLst>
                                      </p:cBhvr>
                                      <p:to>
                                        <p:strVal val="visible"/>
                                      </p:to>
                                    </p:set>
                                    <p:anim calcmode="lin" valueType="num">
                                      <p:cBhvr additive="base">
                                        <p:cTn id="32" dur="1000"/>
                                        <p:tgtEl>
                                          <p:spTgt spid="307"/>
                                        </p:tgtEl>
                                        <p:attrNameLst>
                                          <p:attrName>ppt_w</p:attrName>
                                        </p:attrNameLst>
                                      </p:cBhvr>
                                      <p:tavLst>
                                        <p:tav tm="0">
                                          <p:val>
                                            <p:strVal val="0"/>
                                          </p:val>
                                        </p:tav>
                                        <p:tav tm="100000">
                                          <p:val>
                                            <p:strVal val="#ppt_w"/>
                                          </p:val>
                                        </p:tav>
                                      </p:tavLst>
                                    </p:anim>
                                    <p:anim calcmode="lin" valueType="num">
                                      <p:cBhvr additive="base">
                                        <p:cTn id="33" dur="1000"/>
                                        <p:tgtEl>
                                          <p:spTgt spid="30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3"/>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Elasticity of Demand - Implications</a:t>
            </a:r>
            <a:endParaRPr b="1">
              <a:solidFill>
                <a:srgbClr val="434343"/>
              </a:solidFill>
            </a:endParaRPr>
          </a:p>
        </p:txBody>
      </p:sp>
      <p:sp>
        <p:nvSpPr>
          <p:cNvPr id="313" name="Google Shape;313;p43"/>
          <p:cNvSpPr txBox="1"/>
          <p:nvPr/>
        </p:nvSpPr>
        <p:spPr>
          <a:xfrm>
            <a:off x="76200" y="819150"/>
            <a:ext cx="8181900" cy="120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000" b="1" i="0" u="none" strike="noStrike" cap="none">
                <a:solidFill>
                  <a:schemeClr val="dk1"/>
                </a:solidFill>
                <a:latin typeface="Lato"/>
                <a:ea typeface="Lato"/>
                <a:cs typeface="Lato"/>
                <a:sym typeface="Lato"/>
              </a:rPr>
              <a:t>Given</a:t>
            </a:r>
            <a:endParaRPr sz="20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400"/>
              <a:buFont typeface="Arial"/>
              <a:buNone/>
            </a:pPr>
            <a:r>
              <a:rPr lang="en" sz="2000" b="1" i="0" u="none" strike="noStrike" cap="none">
                <a:solidFill>
                  <a:schemeClr val="dk1"/>
                </a:solidFill>
                <a:latin typeface="Lato"/>
                <a:ea typeface="Lato"/>
                <a:cs typeface="Lato"/>
                <a:sym typeface="Lato"/>
              </a:rPr>
              <a:t>Initial Price (P) = Rs.10                      Initial Quantity (Q) = 40</a:t>
            </a:r>
            <a:endParaRPr sz="20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400"/>
              <a:buFont typeface="Arial"/>
              <a:buNone/>
            </a:pPr>
            <a:r>
              <a:rPr lang="en" sz="2000" b="1" i="0" u="none" strike="noStrike" cap="none">
                <a:solidFill>
                  <a:schemeClr val="dk1"/>
                </a:solidFill>
                <a:latin typeface="Lato"/>
                <a:ea typeface="Lato"/>
                <a:cs typeface="Lato"/>
                <a:sym typeface="Lato"/>
              </a:rPr>
              <a:t>New Price (P1) = Rs. 8                       New Quantity (Q1) = 60</a:t>
            </a:r>
            <a:endParaRPr sz="2000" b="1" i="0" u="none" strike="noStrike" cap="none">
              <a:solidFill>
                <a:schemeClr val="dk1"/>
              </a:solidFill>
              <a:latin typeface="Lato"/>
              <a:ea typeface="Lato"/>
              <a:cs typeface="Lato"/>
              <a:sym typeface="Lato"/>
            </a:endParaRPr>
          </a:p>
        </p:txBody>
      </p:sp>
      <p:sp>
        <p:nvSpPr>
          <p:cNvPr id="314" name="Google Shape;314;p43"/>
          <p:cNvSpPr txBox="1"/>
          <p:nvPr/>
        </p:nvSpPr>
        <p:spPr>
          <a:xfrm>
            <a:off x="1295400" y="1885950"/>
            <a:ext cx="1601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100" b="1" i="0" u="none" strike="noStrike" cap="none">
                <a:solidFill>
                  <a:srgbClr val="FF0000"/>
                </a:solidFill>
                <a:latin typeface="Lato"/>
                <a:ea typeface="Lato"/>
                <a:cs typeface="Lato"/>
                <a:sym typeface="Lato"/>
              </a:rPr>
              <a:t>∆ P = P</a:t>
            </a:r>
            <a:r>
              <a:rPr lang="en" sz="2100" b="1" i="0" u="none" strike="noStrike" cap="none" baseline="-25000">
                <a:solidFill>
                  <a:srgbClr val="FF0000"/>
                </a:solidFill>
                <a:latin typeface="Lato"/>
                <a:ea typeface="Lato"/>
                <a:cs typeface="Lato"/>
                <a:sym typeface="Lato"/>
              </a:rPr>
              <a:t>1</a:t>
            </a:r>
            <a:r>
              <a:rPr lang="en" sz="2100" b="1" i="0" u="none" strike="noStrike" cap="none">
                <a:solidFill>
                  <a:srgbClr val="FF0000"/>
                </a:solidFill>
                <a:latin typeface="Lato"/>
                <a:ea typeface="Lato"/>
                <a:cs typeface="Lato"/>
                <a:sym typeface="Lato"/>
              </a:rPr>
              <a:t> - P</a:t>
            </a:r>
            <a:endParaRPr sz="2100" b="1" i="0" u="none" strike="noStrike" cap="none">
              <a:solidFill>
                <a:srgbClr val="FF0000"/>
              </a:solidFill>
              <a:latin typeface="Lato"/>
              <a:ea typeface="Lato"/>
              <a:cs typeface="Lato"/>
              <a:sym typeface="Lato"/>
            </a:endParaRPr>
          </a:p>
        </p:txBody>
      </p:sp>
      <p:sp>
        <p:nvSpPr>
          <p:cNvPr id="315" name="Google Shape;315;p43"/>
          <p:cNvSpPr txBox="1"/>
          <p:nvPr/>
        </p:nvSpPr>
        <p:spPr>
          <a:xfrm>
            <a:off x="1295400" y="2262485"/>
            <a:ext cx="15888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100" b="1" i="0" u="none" strike="noStrike" cap="none">
                <a:solidFill>
                  <a:srgbClr val="FF0000"/>
                </a:solidFill>
                <a:latin typeface="Lato"/>
                <a:ea typeface="Lato"/>
                <a:cs typeface="Lato"/>
                <a:sym typeface="Lato"/>
              </a:rPr>
              <a:t>       = 8 - 10</a:t>
            </a:r>
            <a:endParaRPr sz="2100" b="1" i="0" u="none" strike="noStrike" cap="none">
              <a:solidFill>
                <a:srgbClr val="FF0000"/>
              </a:solidFill>
              <a:latin typeface="Lato"/>
              <a:ea typeface="Lato"/>
              <a:cs typeface="Lato"/>
              <a:sym typeface="Lato"/>
            </a:endParaRPr>
          </a:p>
        </p:txBody>
      </p:sp>
      <p:sp>
        <p:nvSpPr>
          <p:cNvPr id="316" name="Google Shape;316;p43"/>
          <p:cNvSpPr txBox="1"/>
          <p:nvPr/>
        </p:nvSpPr>
        <p:spPr>
          <a:xfrm>
            <a:off x="1295400" y="2571750"/>
            <a:ext cx="1209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100" b="1" i="0" u="none" strike="noStrike" cap="none">
                <a:solidFill>
                  <a:srgbClr val="FF0000"/>
                </a:solidFill>
                <a:latin typeface="Lato"/>
                <a:ea typeface="Lato"/>
                <a:cs typeface="Lato"/>
                <a:sym typeface="Lato"/>
              </a:rPr>
              <a:t>       = - 2</a:t>
            </a:r>
            <a:endParaRPr sz="2100" b="1" i="0" u="none" strike="noStrike" cap="none">
              <a:solidFill>
                <a:srgbClr val="FF0000"/>
              </a:solidFill>
              <a:latin typeface="Lato"/>
              <a:ea typeface="Lato"/>
              <a:cs typeface="Lato"/>
              <a:sym typeface="Lato"/>
            </a:endParaRPr>
          </a:p>
        </p:txBody>
      </p:sp>
      <p:sp>
        <p:nvSpPr>
          <p:cNvPr id="317" name="Google Shape;317;p43"/>
          <p:cNvSpPr txBox="1"/>
          <p:nvPr/>
        </p:nvSpPr>
        <p:spPr>
          <a:xfrm>
            <a:off x="4113279" y="1885950"/>
            <a:ext cx="1694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100" b="1" i="0" u="none" strike="noStrike" cap="none">
                <a:solidFill>
                  <a:srgbClr val="FF0000"/>
                </a:solidFill>
                <a:latin typeface="Lato"/>
                <a:ea typeface="Lato"/>
                <a:cs typeface="Lato"/>
                <a:sym typeface="Lato"/>
              </a:rPr>
              <a:t>∆ Q = Q</a:t>
            </a:r>
            <a:r>
              <a:rPr lang="en" sz="2100" b="1" i="0" u="none" strike="noStrike" cap="none" baseline="-25000">
                <a:solidFill>
                  <a:srgbClr val="FF0000"/>
                </a:solidFill>
                <a:latin typeface="Lato"/>
                <a:ea typeface="Lato"/>
                <a:cs typeface="Lato"/>
                <a:sym typeface="Lato"/>
              </a:rPr>
              <a:t>1</a:t>
            </a:r>
            <a:r>
              <a:rPr lang="en" sz="2100" b="1" i="0" u="none" strike="noStrike" cap="none">
                <a:solidFill>
                  <a:srgbClr val="FF0000"/>
                </a:solidFill>
                <a:latin typeface="Lato"/>
                <a:ea typeface="Lato"/>
                <a:cs typeface="Lato"/>
                <a:sym typeface="Lato"/>
              </a:rPr>
              <a:t> - Q</a:t>
            </a:r>
            <a:endParaRPr sz="2100" b="1" i="0" u="none" strike="noStrike" cap="none">
              <a:solidFill>
                <a:srgbClr val="FF0000"/>
              </a:solidFill>
              <a:latin typeface="Lato"/>
              <a:ea typeface="Lato"/>
              <a:cs typeface="Lato"/>
              <a:sym typeface="Lato"/>
            </a:endParaRPr>
          </a:p>
        </p:txBody>
      </p:sp>
      <p:sp>
        <p:nvSpPr>
          <p:cNvPr id="318" name="Google Shape;318;p43"/>
          <p:cNvSpPr txBox="1"/>
          <p:nvPr/>
        </p:nvSpPr>
        <p:spPr>
          <a:xfrm>
            <a:off x="4278503" y="2266950"/>
            <a:ext cx="1744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100" b="1" i="0" u="none" strike="noStrike" cap="none">
                <a:solidFill>
                  <a:srgbClr val="FF0000"/>
                </a:solidFill>
                <a:latin typeface="Lato"/>
                <a:ea typeface="Lato"/>
                <a:cs typeface="Lato"/>
                <a:sym typeface="Lato"/>
              </a:rPr>
              <a:t>       = 60 - 40</a:t>
            </a:r>
            <a:endParaRPr sz="2100" b="1" i="0" u="none" strike="noStrike" cap="none">
              <a:solidFill>
                <a:srgbClr val="FF0000"/>
              </a:solidFill>
              <a:latin typeface="Lato"/>
              <a:ea typeface="Lato"/>
              <a:cs typeface="Lato"/>
              <a:sym typeface="Lato"/>
            </a:endParaRPr>
          </a:p>
        </p:txBody>
      </p:sp>
      <p:sp>
        <p:nvSpPr>
          <p:cNvPr id="319" name="Google Shape;319;p43"/>
          <p:cNvSpPr txBox="1"/>
          <p:nvPr/>
        </p:nvSpPr>
        <p:spPr>
          <a:xfrm>
            <a:off x="4285430" y="2647950"/>
            <a:ext cx="1200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100" b="1" i="0" u="none" strike="noStrike" cap="none">
                <a:solidFill>
                  <a:srgbClr val="FF0000"/>
                </a:solidFill>
                <a:latin typeface="Lato"/>
                <a:ea typeface="Lato"/>
                <a:cs typeface="Lato"/>
                <a:sym typeface="Lato"/>
              </a:rPr>
              <a:t>       = 20</a:t>
            </a:r>
            <a:endParaRPr sz="2100" b="1" i="0" u="none" strike="noStrike" cap="none">
              <a:solidFill>
                <a:srgbClr val="FF0000"/>
              </a:solidFill>
              <a:latin typeface="Lato"/>
              <a:ea typeface="Lato"/>
              <a:cs typeface="Lato"/>
              <a:sym typeface="Lato"/>
            </a:endParaRPr>
          </a:p>
        </p:txBody>
      </p:sp>
      <p:sp>
        <p:nvSpPr>
          <p:cNvPr id="320" name="Google Shape;320;p43"/>
          <p:cNvSpPr txBox="1"/>
          <p:nvPr/>
        </p:nvSpPr>
        <p:spPr>
          <a:xfrm>
            <a:off x="18230" y="2876550"/>
            <a:ext cx="1401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100" b="1" i="0" u="none" strike="noStrike" cap="none">
                <a:solidFill>
                  <a:srgbClr val="0000CC"/>
                </a:solidFill>
                <a:latin typeface="Lato"/>
                <a:ea typeface="Lato"/>
                <a:cs typeface="Lato"/>
                <a:sym typeface="Lato"/>
              </a:rPr>
              <a:t>We Know</a:t>
            </a:r>
            <a:endParaRPr sz="2100" b="1" i="0" u="none" strike="noStrike" cap="none">
              <a:solidFill>
                <a:srgbClr val="0000CC"/>
              </a:solidFill>
              <a:latin typeface="Lato"/>
              <a:ea typeface="Lato"/>
              <a:cs typeface="Lato"/>
              <a:sym typeface="Lato"/>
            </a:endParaRPr>
          </a:p>
        </p:txBody>
      </p:sp>
      <p:pic>
        <p:nvPicPr>
          <p:cNvPr id="321" name="Google Shape;321;p43"/>
          <p:cNvPicPr preferRelativeResize="0"/>
          <p:nvPr/>
        </p:nvPicPr>
        <p:blipFill rotWithShape="1">
          <a:blip r:embed="rId3">
            <a:alphaModFix/>
          </a:blip>
          <a:srcRect/>
          <a:stretch/>
        </p:blipFill>
        <p:spPr>
          <a:xfrm>
            <a:off x="685800" y="3333750"/>
            <a:ext cx="1676400" cy="8382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0"/>
              </a:srgbClr>
            </a:outerShdw>
          </a:effectLst>
        </p:spPr>
      </p:pic>
      <p:pic>
        <p:nvPicPr>
          <p:cNvPr id="322" name="Google Shape;322;p43"/>
          <p:cNvPicPr preferRelativeResize="0"/>
          <p:nvPr/>
        </p:nvPicPr>
        <p:blipFill rotWithShape="1">
          <a:blip r:embed="rId4">
            <a:alphaModFix/>
          </a:blip>
          <a:srcRect/>
          <a:stretch/>
        </p:blipFill>
        <p:spPr>
          <a:xfrm>
            <a:off x="685800" y="4276113"/>
            <a:ext cx="1447800" cy="810237"/>
          </a:xfrm>
          <a:prstGeom prst="rect">
            <a:avLst/>
          </a:prstGeom>
          <a:noFill/>
          <a:ln>
            <a:noFill/>
          </a:ln>
        </p:spPr>
      </p:pic>
      <p:pic>
        <p:nvPicPr>
          <p:cNvPr id="323" name="Google Shape;323;p43"/>
          <p:cNvPicPr preferRelativeResize="0"/>
          <p:nvPr/>
        </p:nvPicPr>
        <p:blipFill rotWithShape="1">
          <a:blip r:embed="rId5">
            <a:alphaModFix/>
          </a:blip>
          <a:srcRect/>
          <a:stretch/>
        </p:blipFill>
        <p:spPr>
          <a:xfrm>
            <a:off x="2209800" y="4400550"/>
            <a:ext cx="866775" cy="495300"/>
          </a:xfrm>
          <a:prstGeom prst="rect">
            <a:avLst/>
          </a:prstGeom>
          <a:noFill/>
          <a:ln>
            <a:noFill/>
          </a:ln>
        </p:spPr>
      </p:pic>
      <p:sp>
        <p:nvSpPr>
          <p:cNvPr id="324" name="Google Shape;324;p43"/>
          <p:cNvSpPr txBox="1"/>
          <p:nvPr/>
        </p:nvSpPr>
        <p:spPr>
          <a:xfrm>
            <a:off x="3636625" y="3387925"/>
            <a:ext cx="5409900" cy="1427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100" b="1" i="1" u="none" strike="noStrike" cap="none">
                <a:solidFill>
                  <a:srgbClr val="0000CC"/>
                </a:solidFill>
                <a:latin typeface="Lato"/>
                <a:ea typeface="Lato"/>
                <a:cs typeface="Lato"/>
                <a:sym typeface="Lato"/>
              </a:rPr>
              <a:t>Interpretation: Here since E</a:t>
            </a:r>
            <a:r>
              <a:rPr lang="en" sz="2100" b="1" i="1" u="none" strike="noStrike" cap="none" baseline="-25000">
                <a:solidFill>
                  <a:srgbClr val="0000CC"/>
                </a:solidFill>
                <a:latin typeface="Lato"/>
                <a:ea typeface="Lato"/>
                <a:cs typeface="Lato"/>
                <a:sym typeface="Lato"/>
              </a:rPr>
              <a:t>P</a:t>
            </a:r>
            <a:r>
              <a:rPr lang="en" sz="2100" b="1" i="1" u="none" strike="noStrike" cap="none">
                <a:solidFill>
                  <a:srgbClr val="0000CC"/>
                </a:solidFill>
                <a:latin typeface="Lato"/>
                <a:ea typeface="Lato"/>
                <a:cs typeface="Lato"/>
                <a:sym typeface="Lato"/>
              </a:rPr>
              <a:t> &gt; 1, the demand is elastic. </a:t>
            </a:r>
            <a:endParaRPr sz="2100" i="1"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400"/>
              <a:buFont typeface="Arial"/>
              <a:buNone/>
            </a:pPr>
            <a:r>
              <a:rPr lang="en" sz="2100" b="1" i="1" u="none" strike="noStrike" cap="none">
                <a:solidFill>
                  <a:srgbClr val="0000CC"/>
                </a:solidFill>
                <a:latin typeface="Lato"/>
                <a:ea typeface="Lato"/>
                <a:cs typeface="Lato"/>
                <a:sym typeface="Lato"/>
              </a:rPr>
              <a:t>It means that when there is 1% increase in the Price of the product, the quantity demanded falls by 2.5%</a:t>
            </a:r>
            <a:endParaRPr sz="2100" b="1" i="1" u="none" strike="noStrike" cap="none">
              <a:solidFill>
                <a:srgbClr val="0000CC"/>
              </a:solidFill>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
                                        </p:tgtEl>
                                        <p:attrNameLst>
                                          <p:attrName>style.visibility</p:attrName>
                                        </p:attrNameLst>
                                      </p:cBhvr>
                                      <p:to>
                                        <p:strVal val="visible"/>
                                      </p:to>
                                    </p:set>
                                    <p:animEffect transition="in" filter="fade">
                                      <p:cBhvr>
                                        <p:cTn id="12" dur="1000"/>
                                        <p:tgtEl>
                                          <p:spTgt spid="3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5"/>
                                        </p:tgtEl>
                                        <p:attrNameLst>
                                          <p:attrName>style.visibility</p:attrName>
                                        </p:attrNameLst>
                                      </p:cBhvr>
                                      <p:to>
                                        <p:strVal val="visible"/>
                                      </p:to>
                                    </p:set>
                                    <p:animEffect transition="in" filter="fade">
                                      <p:cBhvr>
                                        <p:cTn id="17" dur="1000"/>
                                        <p:tgtEl>
                                          <p:spTgt spid="3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6"/>
                                        </p:tgtEl>
                                        <p:attrNameLst>
                                          <p:attrName>style.visibility</p:attrName>
                                        </p:attrNameLst>
                                      </p:cBhvr>
                                      <p:to>
                                        <p:strVal val="visible"/>
                                      </p:to>
                                    </p:set>
                                    <p:animEffect transition="in" filter="fade">
                                      <p:cBhvr>
                                        <p:cTn id="22" dur="1000"/>
                                        <p:tgtEl>
                                          <p:spTgt spid="3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7"/>
                                        </p:tgtEl>
                                        <p:attrNameLst>
                                          <p:attrName>style.visibility</p:attrName>
                                        </p:attrNameLst>
                                      </p:cBhvr>
                                      <p:to>
                                        <p:strVal val="visible"/>
                                      </p:to>
                                    </p:set>
                                    <p:animEffect transition="in" filter="fade">
                                      <p:cBhvr>
                                        <p:cTn id="27" dur="1000"/>
                                        <p:tgtEl>
                                          <p:spTgt spid="3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8"/>
                                        </p:tgtEl>
                                        <p:attrNameLst>
                                          <p:attrName>style.visibility</p:attrName>
                                        </p:attrNameLst>
                                      </p:cBhvr>
                                      <p:to>
                                        <p:strVal val="visible"/>
                                      </p:to>
                                    </p:set>
                                    <p:animEffect transition="in" filter="fade">
                                      <p:cBhvr>
                                        <p:cTn id="32" dur="1000"/>
                                        <p:tgtEl>
                                          <p:spTgt spid="3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9"/>
                                        </p:tgtEl>
                                        <p:attrNameLst>
                                          <p:attrName>style.visibility</p:attrName>
                                        </p:attrNameLst>
                                      </p:cBhvr>
                                      <p:to>
                                        <p:strVal val="visible"/>
                                      </p:to>
                                    </p:set>
                                    <p:animEffect transition="in" filter="fade">
                                      <p:cBhvr>
                                        <p:cTn id="37" dur="1000"/>
                                        <p:tgtEl>
                                          <p:spTgt spid="3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20"/>
                                        </p:tgtEl>
                                        <p:attrNameLst>
                                          <p:attrName>style.visibility</p:attrName>
                                        </p:attrNameLst>
                                      </p:cBhvr>
                                      <p:to>
                                        <p:strVal val="visible"/>
                                      </p:to>
                                    </p:set>
                                    <p:animEffect transition="in" filter="fade">
                                      <p:cBhvr>
                                        <p:cTn id="42" dur="1000"/>
                                        <p:tgtEl>
                                          <p:spTgt spid="3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21"/>
                                        </p:tgtEl>
                                        <p:attrNameLst>
                                          <p:attrName>style.visibility</p:attrName>
                                        </p:attrNameLst>
                                      </p:cBhvr>
                                      <p:to>
                                        <p:strVal val="visible"/>
                                      </p:to>
                                    </p:set>
                                    <p:animEffect transition="in" filter="fade">
                                      <p:cBhvr>
                                        <p:cTn id="47" dur="1000"/>
                                        <p:tgtEl>
                                          <p:spTgt spid="3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22"/>
                                        </p:tgtEl>
                                        <p:attrNameLst>
                                          <p:attrName>style.visibility</p:attrName>
                                        </p:attrNameLst>
                                      </p:cBhvr>
                                      <p:to>
                                        <p:strVal val="visible"/>
                                      </p:to>
                                    </p:set>
                                    <p:animEffect transition="in" filter="fade">
                                      <p:cBhvr>
                                        <p:cTn id="52" dur="1000"/>
                                        <p:tgtEl>
                                          <p:spTgt spid="3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3"/>
                                        </p:tgtEl>
                                        <p:attrNameLst>
                                          <p:attrName>style.visibility</p:attrName>
                                        </p:attrNameLst>
                                      </p:cBhvr>
                                      <p:to>
                                        <p:strVal val="visible"/>
                                      </p:to>
                                    </p:set>
                                    <p:animEffect transition="in" filter="fade">
                                      <p:cBhvr>
                                        <p:cTn id="57" dur="1000"/>
                                        <p:tgtEl>
                                          <p:spTgt spid="32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24"/>
                                        </p:tgtEl>
                                        <p:attrNameLst>
                                          <p:attrName>style.visibility</p:attrName>
                                        </p:attrNameLst>
                                      </p:cBhvr>
                                      <p:to>
                                        <p:strVal val="visible"/>
                                      </p:to>
                                    </p:set>
                                    <p:animEffect transition="in" filter="fade">
                                      <p:cBhvr>
                                        <p:cTn id="62" dur="1000"/>
                                        <p:tgtEl>
                                          <p:spTgt spid="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434343"/>
                </a:solidFill>
              </a:rPr>
              <a:t>Let’s Think……….</a:t>
            </a:r>
            <a:endParaRPr sz="2600" b="1">
              <a:solidFill>
                <a:srgbClr val="434343"/>
              </a:solidFill>
            </a:endParaRPr>
          </a:p>
        </p:txBody>
      </p:sp>
      <p:sp>
        <p:nvSpPr>
          <p:cNvPr id="99" name="Google Shape;99;p18"/>
          <p:cNvSpPr txBox="1">
            <a:spLocks noGrp="1"/>
          </p:cNvSpPr>
          <p:nvPr>
            <p:ph type="body" idx="1"/>
          </p:nvPr>
        </p:nvSpPr>
        <p:spPr>
          <a:xfrm>
            <a:off x="1203200" y="786560"/>
            <a:ext cx="7727440" cy="3848400"/>
          </a:xfrm>
          <a:prstGeom prst="rect">
            <a:avLst/>
          </a:prstGeom>
        </p:spPr>
        <p:txBody>
          <a:bodyPr spcFirstLastPara="1" wrap="square" lIns="91425" tIns="91425" rIns="91425" bIns="91425" anchor="t" anchorCtr="0">
            <a:noAutofit/>
          </a:bodyPr>
          <a:lstStyle/>
          <a:p>
            <a:pPr marL="457200" lvl="0" indent="-349250" algn="l" rtl="0">
              <a:lnSpc>
                <a:spcPct val="90000"/>
              </a:lnSpc>
              <a:spcBef>
                <a:spcPts val="0"/>
              </a:spcBef>
              <a:spcAft>
                <a:spcPts val="0"/>
              </a:spcAft>
              <a:buSzPts val="1900"/>
              <a:buChar char="★"/>
            </a:pPr>
            <a:r>
              <a:rPr lang="en" sz="2200" b="1" dirty="0">
                <a:solidFill>
                  <a:srgbClr val="0000CC"/>
                </a:solidFill>
              </a:rPr>
              <a:t>Why do buyers of some products (eg, holiday trip) respond to price increases by substantially reducing their purchases while buyers of other products (say, gasoline) respond by only slightly cutting back their purchases?</a:t>
            </a:r>
            <a:r>
              <a:rPr lang="en" sz="2200" b="1" dirty="0">
                <a:solidFill>
                  <a:srgbClr val="F50A42"/>
                </a:solidFill>
              </a:rPr>
              <a:t> </a:t>
            </a:r>
            <a:endParaRPr sz="2200" b="1" dirty="0">
              <a:solidFill>
                <a:srgbClr val="F50A42"/>
              </a:solidFill>
            </a:endParaRPr>
          </a:p>
          <a:p>
            <a:pPr marL="457200" lvl="0" indent="-349250" algn="l" rtl="0">
              <a:lnSpc>
                <a:spcPct val="90000"/>
              </a:lnSpc>
              <a:spcBef>
                <a:spcPts val="0"/>
              </a:spcBef>
              <a:spcAft>
                <a:spcPts val="0"/>
              </a:spcAft>
              <a:buClr>
                <a:srgbClr val="F50A42"/>
              </a:buClr>
              <a:buSzPts val="1900"/>
              <a:buChar char="★"/>
            </a:pPr>
            <a:r>
              <a:rPr lang="en" sz="2200" b="1" dirty="0">
                <a:solidFill>
                  <a:srgbClr val="F50A42"/>
                </a:solidFill>
              </a:rPr>
              <a:t>Why do </a:t>
            </a:r>
            <a:r>
              <a:rPr lang="en" sz="2200" b="1" dirty="0" smtClean="0">
                <a:solidFill>
                  <a:srgbClr val="F50A42"/>
                </a:solidFill>
              </a:rPr>
              <a:t>low</a:t>
            </a:r>
            <a:r>
              <a:rPr lang="en" sz="2200" b="1" dirty="0" smtClean="0">
                <a:solidFill>
                  <a:srgbClr val="F50A42"/>
                </a:solidFill>
              </a:rPr>
              <a:t>er </a:t>
            </a:r>
            <a:r>
              <a:rPr lang="en" sz="2200" b="1" dirty="0">
                <a:solidFill>
                  <a:srgbClr val="F50A42"/>
                </a:solidFill>
              </a:rPr>
              <a:t>market prices for some products (eg, chicken) cause </a:t>
            </a:r>
            <a:r>
              <a:rPr lang="en" sz="2200" b="1" dirty="0" smtClean="0">
                <a:solidFill>
                  <a:srgbClr val="F50A42"/>
                </a:solidFill>
              </a:rPr>
              <a:t>consumers </a:t>
            </a:r>
            <a:r>
              <a:rPr lang="en" sz="2200" b="1" dirty="0">
                <a:solidFill>
                  <a:srgbClr val="F50A42"/>
                </a:solidFill>
              </a:rPr>
              <a:t>to greatly increase their output while price </a:t>
            </a:r>
            <a:r>
              <a:rPr lang="en" sz="2200" b="1" dirty="0" smtClean="0">
                <a:solidFill>
                  <a:srgbClr val="F50A42"/>
                </a:solidFill>
              </a:rPr>
              <a:t>fall</a:t>
            </a:r>
            <a:r>
              <a:rPr lang="en" sz="2200" b="1" dirty="0" smtClean="0">
                <a:solidFill>
                  <a:srgbClr val="F50A42"/>
                </a:solidFill>
              </a:rPr>
              <a:t> </a:t>
            </a:r>
            <a:r>
              <a:rPr lang="en" sz="2200" b="1" dirty="0">
                <a:solidFill>
                  <a:srgbClr val="F50A42"/>
                </a:solidFill>
              </a:rPr>
              <a:t>for other products (say, </a:t>
            </a:r>
            <a:r>
              <a:rPr lang="en" sz="2200" b="1" dirty="0" smtClean="0">
                <a:solidFill>
                  <a:srgbClr val="F50A42"/>
                </a:solidFill>
              </a:rPr>
              <a:t>rice</a:t>
            </a:r>
            <a:r>
              <a:rPr lang="en" sz="2200" b="1" dirty="0" smtClean="0">
                <a:solidFill>
                  <a:srgbClr val="F50A42"/>
                </a:solidFill>
              </a:rPr>
              <a:t>) </a:t>
            </a:r>
            <a:r>
              <a:rPr lang="en" sz="2200" b="1" dirty="0">
                <a:solidFill>
                  <a:srgbClr val="F50A42"/>
                </a:solidFill>
              </a:rPr>
              <a:t>cause only limited increases in output? </a:t>
            </a:r>
            <a:endParaRPr sz="2200" b="1" dirty="0">
              <a:solidFill>
                <a:srgbClr val="F50A42"/>
              </a:solidFill>
            </a:endParaRPr>
          </a:p>
          <a:p>
            <a:pPr marL="457200" lvl="0" indent="-349250" algn="l" rtl="0">
              <a:lnSpc>
                <a:spcPct val="90000"/>
              </a:lnSpc>
              <a:spcBef>
                <a:spcPts val="0"/>
              </a:spcBef>
              <a:spcAft>
                <a:spcPts val="0"/>
              </a:spcAft>
              <a:buClr>
                <a:srgbClr val="590AAD"/>
              </a:buClr>
              <a:buSzPts val="1900"/>
              <a:buChar char="★"/>
            </a:pPr>
            <a:r>
              <a:rPr lang="en" sz="2200" b="1" dirty="0">
                <a:solidFill>
                  <a:srgbClr val="590AAD"/>
                </a:solidFill>
              </a:rPr>
              <a:t>Why does the demand for some products (eg, books) rise a great deal when household income increases while the demand for other products (say, milk) rises just a little?</a:t>
            </a:r>
            <a:endParaRPr sz="2200" b="1" dirty="0">
              <a:solidFill>
                <a:srgbClr val="590AAD"/>
              </a:solidFill>
            </a:endParaRPr>
          </a:p>
          <a:p>
            <a:pPr marL="457200" lvl="0" indent="-349250" algn="l" rtl="0">
              <a:lnSpc>
                <a:spcPct val="90000"/>
              </a:lnSpc>
              <a:spcBef>
                <a:spcPts val="0"/>
              </a:spcBef>
              <a:spcAft>
                <a:spcPts val="0"/>
              </a:spcAft>
              <a:buClr>
                <a:srgbClr val="FF4E00"/>
              </a:buClr>
              <a:buSzPts val="1900"/>
              <a:buChar char="★"/>
            </a:pPr>
            <a:r>
              <a:rPr lang="en" sz="2200" b="1" dirty="0">
                <a:solidFill>
                  <a:srgbClr val="FF4E00"/>
                </a:solidFill>
              </a:rPr>
              <a:t>Why do different consumers pay different prices for same product?</a:t>
            </a:r>
            <a:endParaRPr sz="2200" b="1" dirty="0">
              <a:solidFill>
                <a:srgbClr val="FF4E00"/>
              </a:solidFill>
            </a:endParaRPr>
          </a:p>
        </p:txBody>
      </p:sp>
      <p:sp>
        <p:nvSpPr>
          <p:cNvPr id="100" name="Google Shape;100;p18"/>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a:t>
            </a:fld>
            <a:endParaRPr/>
          </a:p>
        </p:txBody>
      </p:sp>
      <p:pic>
        <p:nvPicPr>
          <p:cNvPr id="101" name="Google Shape;101;p18"/>
          <p:cNvPicPr preferRelativeResize="0"/>
          <p:nvPr/>
        </p:nvPicPr>
        <p:blipFill>
          <a:blip r:embed="rId3">
            <a:alphaModFix/>
          </a:blip>
          <a:stretch>
            <a:fillRect/>
          </a:stretch>
        </p:blipFill>
        <p:spPr>
          <a:xfrm>
            <a:off x="45900" y="3768515"/>
            <a:ext cx="1157300" cy="1199725"/>
          </a:xfrm>
          <a:prstGeom prst="rect">
            <a:avLst/>
          </a:prstGeom>
          <a:noFill/>
          <a:ln>
            <a:noFill/>
          </a:ln>
        </p:spPr>
      </p:pic>
    </p:spTree>
    <p:extLst>
      <p:ext uri="{BB962C8B-B14F-4D97-AF65-F5344CB8AC3E}">
        <p14:creationId xmlns:p14="http://schemas.microsoft.com/office/powerpoint/2010/main" val="320809469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Effect transition="in" filter="fade">
                                      <p:cBhvr>
                                        <p:cTn id="7" dur="1000"/>
                                        <p:tgtEl>
                                          <p:spTgt spid="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
                                            <p:txEl>
                                              <p:pRg st="1" end="1"/>
                                            </p:txEl>
                                          </p:spTgt>
                                        </p:tgtEl>
                                        <p:attrNameLst>
                                          <p:attrName>style.visibility</p:attrName>
                                        </p:attrNameLst>
                                      </p:cBhvr>
                                      <p:to>
                                        <p:strVal val="visible"/>
                                      </p:to>
                                    </p:set>
                                    <p:animEffect transition="in" filter="fade">
                                      <p:cBhvr>
                                        <p:cTn id="12" dur="1000"/>
                                        <p:tgtEl>
                                          <p:spTgt spid="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
                                            <p:txEl>
                                              <p:pRg st="2" end="2"/>
                                            </p:txEl>
                                          </p:spTgt>
                                        </p:tgtEl>
                                        <p:attrNameLst>
                                          <p:attrName>style.visibility</p:attrName>
                                        </p:attrNameLst>
                                      </p:cBhvr>
                                      <p:to>
                                        <p:strVal val="visible"/>
                                      </p:to>
                                    </p:set>
                                    <p:animEffect transition="in" filter="fade">
                                      <p:cBhvr>
                                        <p:cTn id="17" dur="1000"/>
                                        <p:tgtEl>
                                          <p:spTgt spid="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
                                            <p:txEl>
                                              <p:pRg st="3" end="3"/>
                                            </p:txEl>
                                          </p:spTgt>
                                        </p:tgtEl>
                                        <p:attrNameLst>
                                          <p:attrName>style.visibility</p:attrName>
                                        </p:attrNameLst>
                                      </p:cBhvr>
                                      <p:to>
                                        <p:strVal val="visible"/>
                                      </p:to>
                                    </p:set>
                                    <p:animEffect transition="in" filter="fade">
                                      <p:cBhvr>
                                        <p:cTn id="22" dur="1000"/>
                                        <p:tgtEl>
                                          <p:spTgt spid="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4"/>
          <p:cNvSpPr txBox="1">
            <a:spLocks noGrp="1"/>
          </p:cNvSpPr>
          <p:nvPr>
            <p:ph type="title"/>
          </p:nvPr>
        </p:nvSpPr>
        <p:spPr>
          <a:xfrm>
            <a:off x="80375" y="2060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Calculating Elasticity of Demand with when changes in prices/quantities are large</a:t>
            </a:r>
            <a:endParaRPr b="1">
              <a:solidFill>
                <a:srgbClr val="434343"/>
              </a:solidFill>
            </a:endParaRPr>
          </a:p>
        </p:txBody>
      </p:sp>
      <p:pic>
        <p:nvPicPr>
          <p:cNvPr id="330" name="Google Shape;330;p44"/>
          <p:cNvPicPr preferRelativeResize="0"/>
          <p:nvPr/>
        </p:nvPicPr>
        <p:blipFill rotWithShape="1">
          <a:blip r:embed="rId3">
            <a:alphaModFix/>
          </a:blip>
          <a:srcRect/>
          <a:stretch/>
        </p:blipFill>
        <p:spPr>
          <a:xfrm>
            <a:off x="447675" y="1276350"/>
            <a:ext cx="2752725" cy="1295400"/>
          </a:xfrm>
          <a:prstGeom prst="rect">
            <a:avLst/>
          </a:prstGeom>
          <a:noFill/>
          <a:ln w="9525" cap="flat" cmpd="sng">
            <a:solidFill>
              <a:schemeClr val="dk1"/>
            </a:solidFill>
            <a:prstDash val="solid"/>
            <a:miter lim="800000"/>
            <a:headEnd type="none" w="sm" len="sm"/>
            <a:tailEnd type="none" w="sm" len="sm"/>
          </a:ln>
        </p:spPr>
      </p:pic>
      <p:pic>
        <p:nvPicPr>
          <p:cNvPr id="331" name="Google Shape;331;p44"/>
          <p:cNvPicPr preferRelativeResize="0"/>
          <p:nvPr/>
        </p:nvPicPr>
        <p:blipFill rotWithShape="1">
          <a:blip r:embed="rId4">
            <a:alphaModFix/>
          </a:blip>
          <a:srcRect/>
          <a:stretch/>
        </p:blipFill>
        <p:spPr>
          <a:xfrm>
            <a:off x="381000" y="2836366"/>
            <a:ext cx="3352800" cy="1647588"/>
          </a:xfrm>
          <a:prstGeom prst="rect">
            <a:avLst/>
          </a:prstGeom>
          <a:noFill/>
          <a:ln w="9525" cap="flat" cmpd="sng">
            <a:solidFill>
              <a:schemeClr val="dk1"/>
            </a:solidFill>
            <a:prstDash val="solid"/>
            <a:miter lim="800000"/>
            <a:headEnd type="none" w="sm" len="sm"/>
            <a:tailEnd type="none" w="sm" len="sm"/>
          </a:ln>
        </p:spPr>
      </p:pic>
      <p:pic>
        <p:nvPicPr>
          <p:cNvPr id="332" name="Google Shape;332;p44"/>
          <p:cNvPicPr preferRelativeResize="0"/>
          <p:nvPr/>
        </p:nvPicPr>
        <p:blipFill rotWithShape="1">
          <a:blip r:embed="rId5">
            <a:alphaModFix/>
          </a:blip>
          <a:srcRect/>
          <a:stretch/>
        </p:blipFill>
        <p:spPr>
          <a:xfrm>
            <a:off x="3886200" y="2800350"/>
            <a:ext cx="4919593" cy="1724025"/>
          </a:xfrm>
          <a:prstGeom prst="rect">
            <a:avLst/>
          </a:prstGeom>
          <a:noFill/>
          <a:ln w="9525" cap="flat" cmpd="sng">
            <a:solidFill>
              <a:schemeClr val="dk1"/>
            </a:solidFill>
            <a:prstDash val="solid"/>
            <a:miter lim="800000"/>
            <a:headEnd type="none" w="sm" len="sm"/>
            <a:tailEnd type="none" w="sm" len="sm"/>
          </a:ln>
        </p:spPr>
      </p:pic>
      <p:sp>
        <p:nvSpPr>
          <p:cNvPr id="333" name="Google Shape;333;p44"/>
          <p:cNvSpPr txBox="1"/>
          <p:nvPr/>
        </p:nvSpPr>
        <p:spPr>
          <a:xfrm rot="-1015303">
            <a:off x="6242815" y="1368562"/>
            <a:ext cx="2345868" cy="615620"/>
          </a:xfrm>
          <a:prstGeom prst="rect">
            <a:avLst/>
          </a:pr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chemeClr val="accent3"/>
                </a:solidFill>
                <a:latin typeface="Lato"/>
                <a:ea typeface="Lato"/>
                <a:cs typeface="Lato"/>
                <a:sym typeface="Lato"/>
              </a:rPr>
              <a:t>Arc Method</a:t>
            </a:r>
            <a:endParaRPr sz="2800" b="1">
              <a:solidFill>
                <a:schemeClr val="accent3"/>
              </a:solidFill>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animEffect transition="in" filter="fade">
                                      <p:cBhvr>
                                        <p:cTn id="7" dur="1000"/>
                                        <p:tgtEl>
                                          <p:spTgt spid="3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1"/>
                                        </p:tgtEl>
                                        <p:attrNameLst>
                                          <p:attrName>style.visibility</p:attrName>
                                        </p:attrNameLst>
                                      </p:cBhvr>
                                      <p:to>
                                        <p:strVal val="visible"/>
                                      </p:to>
                                    </p:set>
                                    <p:animEffect transition="in" filter="fade">
                                      <p:cBhvr>
                                        <p:cTn id="12" dur="1000"/>
                                        <p:tgtEl>
                                          <p:spTgt spid="3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2"/>
                                        </p:tgtEl>
                                        <p:attrNameLst>
                                          <p:attrName>style.visibility</p:attrName>
                                        </p:attrNameLst>
                                      </p:cBhvr>
                                      <p:to>
                                        <p:strVal val="visible"/>
                                      </p:to>
                                    </p:set>
                                    <p:animEffect transition="in" filter="fade">
                                      <p:cBhvr>
                                        <p:cTn id="17" dur="1000"/>
                                        <p:tgtEl>
                                          <p:spTgt spid="332"/>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333"/>
                                        </p:tgtEl>
                                        <p:attrNameLst>
                                          <p:attrName>style.visibility</p:attrName>
                                        </p:attrNameLst>
                                      </p:cBhvr>
                                      <p:to>
                                        <p:strVal val="visible"/>
                                      </p:to>
                                    </p:set>
                                    <p:anim calcmode="lin" valueType="num">
                                      <p:cBhvr additive="base">
                                        <p:cTn id="22" dur="1000"/>
                                        <p:tgtEl>
                                          <p:spTgt spid="333"/>
                                        </p:tgtEl>
                                        <p:attrNameLst>
                                          <p:attrName>ppt_w</p:attrName>
                                        </p:attrNameLst>
                                      </p:cBhvr>
                                      <p:tavLst>
                                        <p:tav tm="0">
                                          <p:val>
                                            <p:strVal val="0"/>
                                          </p:val>
                                        </p:tav>
                                        <p:tav tm="100000">
                                          <p:val>
                                            <p:strVal val="#ppt_w"/>
                                          </p:val>
                                        </p:tav>
                                      </p:tavLst>
                                    </p:anim>
                                    <p:anim calcmode="lin" valueType="num">
                                      <p:cBhvr additive="base">
                                        <p:cTn id="23" dur="1000"/>
                                        <p:tgtEl>
                                          <p:spTgt spid="3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5"/>
          <p:cNvSpPr txBox="1"/>
          <p:nvPr/>
        </p:nvSpPr>
        <p:spPr>
          <a:xfrm>
            <a:off x="101934" y="57150"/>
            <a:ext cx="37080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CC"/>
                </a:solidFill>
                <a:latin typeface="Calibri"/>
                <a:ea typeface="Calibri"/>
                <a:cs typeface="Calibri"/>
                <a:sym typeface="Calibri"/>
              </a:rPr>
              <a:t>Given : 	Q = 6,000,000 – 1,000,000P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CC"/>
                </a:solidFill>
                <a:latin typeface="Calibri"/>
                <a:ea typeface="Calibri"/>
                <a:cs typeface="Calibri"/>
                <a:sym typeface="Calibri"/>
              </a:rPr>
              <a:t>	P</a:t>
            </a:r>
            <a:r>
              <a:rPr lang="en" sz="1800" b="1" i="0" u="none" strike="noStrike" cap="none" baseline="-25000">
                <a:solidFill>
                  <a:srgbClr val="0000CC"/>
                </a:solidFill>
                <a:latin typeface="Calibri"/>
                <a:ea typeface="Calibri"/>
                <a:cs typeface="Calibri"/>
                <a:sym typeface="Calibri"/>
              </a:rPr>
              <a:t>1</a:t>
            </a:r>
            <a:r>
              <a:rPr lang="en" sz="1800" b="1" i="0" u="none" strike="noStrike" cap="none">
                <a:solidFill>
                  <a:srgbClr val="0000CC"/>
                </a:solidFill>
                <a:latin typeface="Calibri"/>
                <a:ea typeface="Calibri"/>
                <a:cs typeface="Calibri"/>
                <a:sym typeface="Calibri"/>
              </a:rPr>
              <a:t> =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0000CC"/>
                </a:solidFill>
                <a:latin typeface="Calibri"/>
                <a:ea typeface="Calibri"/>
                <a:cs typeface="Calibri"/>
                <a:sym typeface="Calibri"/>
              </a:rPr>
              <a:t>	P</a:t>
            </a:r>
            <a:r>
              <a:rPr lang="en" sz="1800" b="1" i="0" u="none" strike="noStrike" cap="none" baseline="-25000">
                <a:solidFill>
                  <a:srgbClr val="0000CC"/>
                </a:solidFill>
                <a:latin typeface="Calibri"/>
                <a:ea typeface="Calibri"/>
                <a:cs typeface="Calibri"/>
                <a:sym typeface="Calibri"/>
              </a:rPr>
              <a:t>2</a:t>
            </a:r>
            <a:r>
              <a:rPr lang="en" sz="1800" b="1" i="0" u="none" strike="noStrike" cap="none">
                <a:solidFill>
                  <a:srgbClr val="0000CC"/>
                </a:solidFill>
                <a:latin typeface="Calibri"/>
                <a:ea typeface="Calibri"/>
                <a:cs typeface="Calibri"/>
                <a:sym typeface="Calibri"/>
              </a:rPr>
              <a:t> = 30</a:t>
            </a:r>
            <a:endParaRPr sz="1800" b="1" i="0" u="none" strike="noStrike" cap="none">
              <a:solidFill>
                <a:srgbClr val="0000CC"/>
              </a:solidFill>
              <a:latin typeface="Calibri"/>
              <a:ea typeface="Calibri"/>
              <a:cs typeface="Calibri"/>
              <a:sym typeface="Calibri"/>
            </a:endParaRPr>
          </a:p>
        </p:txBody>
      </p:sp>
      <p:sp>
        <p:nvSpPr>
          <p:cNvPr id="339" name="Google Shape;339;p45"/>
          <p:cNvSpPr txBox="1"/>
          <p:nvPr/>
        </p:nvSpPr>
        <p:spPr>
          <a:xfrm>
            <a:off x="4343400" y="57150"/>
            <a:ext cx="3869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0000"/>
                </a:solidFill>
                <a:latin typeface="Calibri"/>
                <a:ea typeface="Calibri"/>
                <a:cs typeface="Calibri"/>
                <a:sym typeface="Calibri"/>
              </a:rPr>
              <a:t>Find PED with Arc Method</a:t>
            </a:r>
            <a:endParaRPr sz="1800" b="1" i="0" u="none" strike="noStrike" cap="none">
              <a:solidFill>
                <a:srgbClr val="FF0000"/>
              </a:solidFill>
              <a:latin typeface="Calibri"/>
              <a:ea typeface="Calibri"/>
              <a:cs typeface="Calibri"/>
              <a:sym typeface="Calibri"/>
            </a:endParaRPr>
          </a:p>
        </p:txBody>
      </p:sp>
      <p:sp>
        <p:nvSpPr>
          <p:cNvPr id="340" name="Google Shape;340;p45"/>
          <p:cNvSpPr txBox="1"/>
          <p:nvPr/>
        </p:nvSpPr>
        <p:spPr>
          <a:xfrm>
            <a:off x="76200" y="1047750"/>
            <a:ext cx="39981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FF0066"/>
                </a:solidFill>
                <a:latin typeface="Calibri"/>
                <a:ea typeface="Calibri"/>
                <a:cs typeface="Calibri"/>
                <a:sym typeface="Calibri"/>
              </a:rPr>
              <a:t>When P</a:t>
            </a:r>
            <a:r>
              <a:rPr lang="en" sz="2000" b="1" i="0" u="none" strike="noStrike" cap="none" baseline="-25000">
                <a:solidFill>
                  <a:srgbClr val="FF0066"/>
                </a:solidFill>
                <a:latin typeface="Calibri"/>
                <a:ea typeface="Calibri"/>
                <a:cs typeface="Calibri"/>
                <a:sym typeface="Calibri"/>
              </a:rPr>
              <a:t>1</a:t>
            </a:r>
            <a:r>
              <a:rPr lang="en" sz="2000" b="1" i="0" u="none" strike="noStrike" cap="none">
                <a:solidFill>
                  <a:srgbClr val="FF0066"/>
                </a:solidFill>
                <a:latin typeface="Calibri"/>
                <a:ea typeface="Calibri"/>
                <a:cs typeface="Calibri"/>
                <a:sym typeface="Calibri"/>
              </a:rPr>
              <a:t> =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FF0066"/>
                </a:solidFill>
                <a:latin typeface="Calibri"/>
                <a:ea typeface="Calibri"/>
                <a:cs typeface="Calibri"/>
                <a:sym typeface="Calibri"/>
              </a:rPr>
              <a:t>           Q</a:t>
            </a:r>
            <a:r>
              <a:rPr lang="en" sz="2000" b="1" i="0" u="none" strike="noStrike" cap="none" baseline="-25000">
                <a:solidFill>
                  <a:srgbClr val="FF0066"/>
                </a:solidFill>
                <a:latin typeface="Calibri"/>
                <a:ea typeface="Calibri"/>
                <a:cs typeface="Calibri"/>
                <a:sym typeface="Calibri"/>
              </a:rPr>
              <a:t>1</a:t>
            </a:r>
            <a:r>
              <a:rPr lang="en" sz="2000" b="1" i="0" u="none" strike="noStrike" cap="none">
                <a:solidFill>
                  <a:srgbClr val="FF0066"/>
                </a:solidFill>
                <a:latin typeface="Calibri"/>
                <a:ea typeface="Calibri"/>
                <a:cs typeface="Calibri"/>
                <a:sym typeface="Calibri"/>
              </a:rPr>
              <a:t> = 6,000,000 – 1,000,000 (2)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FF0066"/>
                </a:solidFill>
                <a:latin typeface="Calibri"/>
                <a:ea typeface="Calibri"/>
                <a:cs typeface="Calibri"/>
                <a:sym typeface="Calibri"/>
              </a:rPr>
              <a:t>                = 4,000,000</a:t>
            </a:r>
            <a:endParaRPr sz="2000" b="1" i="0" u="none" strike="noStrike" cap="none">
              <a:solidFill>
                <a:srgbClr val="FF0066"/>
              </a:solidFill>
              <a:latin typeface="Calibri"/>
              <a:ea typeface="Calibri"/>
              <a:cs typeface="Calibri"/>
              <a:sym typeface="Calibri"/>
            </a:endParaRPr>
          </a:p>
        </p:txBody>
      </p:sp>
      <p:sp>
        <p:nvSpPr>
          <p:cNvPr id="341" name="Google Shape;341;p45"/>
          <p:cNvSpPr txBox="1"/>
          <p:nvPr/>
        </p:nvSpPr>
        <p:spPr>
          <a:xfrm>
            <a:off x="4307602" y="1047750"/>
            <a:ext cx="47016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800080"/>
                </a:solidFill>
                <a:latin typeface="Calibri"/>
                <a:ea typeface="Calibri"/>
                <a:cs typeface="Calibri"/>
                <a:sym typeface="Calibri"/>
              </a:rPr>
              <a:t>When P</a:t>
            </a:r>
            <a:r>
              <a:rPr lang="en" sz="2000" b="1" i="0" u="none" strike="noStrike" cap="none" baseline="-25000">
                <a:solidFill>
                  <a:srgbClr val="800080"/>
                </a:solidFill>
                <a:latin typeface="Calibri"/>
                <a:ea typeface="Calibri"/>
                <a:cs typeface="Calibri"/>
                <a:sym typeface="Calibri"/>
              </a:rPr>
              <a:t>2</a:t>
            </a:r>
            <a:r>
              <a:rPr lang="en" sz="2000" b="1" i="0" u="none" strike="noStrike" cap="none">
                <a:solidFill>
                  <a:srgbClr val="800080"/>
                </a:solidFill>
                <a:latin typeface="Calibri"/>
                <a:ea typeface="Calibri"/>
                <a:cs typeface="Calibri"/>
                <a:sym typeface="Calibri"/>
              </a:rPr>
              <a:t> = 3</a:t>
            </a:r>
            <a:r>
              <a:rPr lang="en" sz="2000" b="1">
                <a:solidFill>
                  <a:srgbClr val="800080"/>
                </a:solidFill>
                <a:latin typeface="Calibri"/>
                <a:ea typeface="Calibri"/>
                <a:cs typeface="Calibri"/>
                <a:sym typeface="Calibri"/>
              </a:rPr>
              <a:t>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800080"/>
                </a:solidFill>
                <a:latin typeface="Calibri"/>
                <a:ea typeface="Calibri"/>
                <a:cs typeface="Calibri"/>
                <a:sym typeface="Calibri"/>
              </a:rPr>
              <a:t>           Q</a:t>
            </a:r>
            <a:r>
              <a:rPr lang="en" sz="2000" b="1" i="0" u="none" strike="noStrike" cap="none" baseline="-25000">
                <a:solidFill>
                  <a:srgbClr val="800080"/>
                </a:solidFill>
                <a:latin typeface="Calibri"/>
                <a:ea typeface="Calibri"/>
                <a:cs typeface="Calibri"/>
                <a:sym typeface="Calibri"/>
              </a:rPr>
              <a:t>2</a:t>
            </a:r>
            <a:r>
              <a:rPr lang="en" sz="2000" b="1" i="0" u="none" strike="noStrike" cap="none">
                <a:solidFill>
                  <a:srgbClr val="800080"/>
                </a:solidFill>
                <a:latin typeface="Calibri"/>
                <a:ea typeface="Calibri"/>
                <a:cs typeface="Calibri"/>
                <a:sym typeface="Calibri"/>
              </a:rPr>
              <a:t> = 6,000,000 – 1,000,000 (30)</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800080"/>
                </a:solidFill>
                <a:latin typeface="Calibri"/>
                <a:ea typeface="Calibri"/>
                <a:cs typeface="Calibri"/>
                <a:sym typeface="Calibri"/>
              </a:rPr>
              <a:t>                = 30,000,000</a:t>
            </a:r>
            <a:endParaRPr sz="2000" b="1" i="0" u="none" strike="noStrike" cap="none">
              <a:solidFill>
                <a:srgbClr val="800080"/>
              </a:solidFill>
              <a:latin typeface="Calibri"/>
              <a:ea typeface="Calibri"/>
              <a:cs typeface="Calibri"/>
              <a:sym typeface="Calibri"/>
            </a:endParaRPr>
          </a:p>
        </p:txBody>
      </p:sp>
      <p:pic>
        <p:nvPicPr>
          <p:cNvPr id="342" name="Google Shape;342;p45"/>
          <p:cNvPicPr preferRelativeResize="0"/>
          <p:nvPr/>
        </p:nvPicPr>
        <p:blipFill rotWithShape="1">
          <a:blip r:embed="rId3">
            <a:alphaModFix/>
          </a:blip>
          <a:srcRect b="62500"/>
          <a:stretch/>
        </p:blipFill>
        <p:spPr>
          <a:xfrm>
            <a:off x="76200" y="1962150"/>
            <a:ext cx="1219200" cy="609600"/>
          </a:xfrm>
          <a:prstGeom prst="rect">
            <a:avLst/>
          </a:prstGeom>
          <a:noFill/>
          <a:ln>
            <a:noFill/>
          </a:ln>
        </p:spPr>
      </p:pic>
      <p:pic>
        <p:nvPicPr>
          <p:cNvPr id="343" name="Google Shape;343;p45"/>
          <p:cNvPicPr preferRelativeResize="0"/>
          <p:nvPr/>
        </p:nvPicPr>
        <p:blipFill rotWithShape="1">
          <a:blip r:embed="rId4">
            <a:alphaModFix/>
          </a:blip>
          <a:srcRect r="37527" b="53722"/>
          <a:stretch/>
        </p:blipFill>
        <p:spPr>
          <a:xfrm>
            <a:off x="76200" y="3616650"/>
            <a:ext cx="1371600" cy="609600"/>
          </a:xfrm>
          <a:prstGeom prst="rect">
            <a:avLst/>
          </a:prstGeom>
          <a:noFill/>
          <a:ln>
            <a:noFill/>
          </a:ln>
        </p:spPr>
      </p:pic>
      <p:pic>
        <p:nvPicPr>
          <p:cNvPr id="344" name="Google Shape;344;p45"/>
          <p:cNvPicPr preferRelativeResize="0"/>
          <p:nvPr/>
        </p:nvPicPr>
        <p:blipFill rotWithShape="1">
          <a:blip r:embed="rId5">
            <a:alphaModFix/>
          </a:blip>
          <a:srcRect/>
          <a:stretch/>
        </p:blipFill>
        <p:spPr>
          <a:xfrm>
            <a:off x="6400800" y="2114550"/>
            <a:ext cx="1781175" cy="838200"/>
          </a:xfrm>
          <a:prstGeom prst="rect">
            <a:avLst/>
          </a:prstGeom>
          <a:noFill/>
          <a:ln w="9525" cap="flat" cmpd="sng">
            <a:solidFill>
              <a:schemeClr val="dk1"/>
            </a:solidFill>
            <a:prstDash val="solid"/>
            <a:miter lim="800000"/>
            <a:headEnd type="none" w="sm" len="sm"/>
            <a:tailEnd type="none" w="sm" len="sm"/>
          </a:ln>
        </p:spPr>
      </p:pic>
      <p:sp>
        <p:nvSpPr>
          <p:cNvPr id="345" name="Google Shape;345;p45"/>
          <p:cNvSpPr txBox="1"/>
          <p:nvPr/>
        </p:nvSpPr>
        <p:spPr>
          <a:xfrm>
            <a:off x="6562327" y="2933640"/>
            <a:ext cx="8292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=0.</a:t>
            </a:r>
            <a:r>
              <a:rPr lang="en" sz="2000" b="1">
                <a:solidFill>
                  <a:schemeClr val="dk1"/>
                </a:solidFill>
                <a:latin typeface="Calibri"/>
                <a:ea typeface="Calibri"/>
                <a:cs typeface="Calibri"/>
                <a:sym typeface="Calibri"/>
              </a:rPr>
              <a:t>87</a:t>
            </a:r>
            <a:r>
              <a:rPr lang="en" sz="2000" b="1" i="0" u="none" strike="noStrike" cap="none">
                <a:solidFill>
                  <a:schemeClr val="dk1"/>
                </a:solidFill>
                <a:latin typeface="Calibri"/>
                <a:ea typeface="Calibri"/>
                <a:cs typeface="Calibri"/>
                <a:sym typeface="Calibri"/>
              </a:rPr>
              <a:t> </a:t>
            </a:r>
            <a:endParaRPr sz="2000" b="1" i="0" u="none" strike="noStrike" cap="none">
              <a:solidFill>
                <a:schemeClr val="dk1"/>
              </a:solidFill>
              <a:latin typeface="Calibri"/>
              <a:ea typeface="Calibri"/>
              <a:cs typeface="Calibri"/>
              <a:sym typeface="Calibri"/>
            </a:endParaRPr>
          </a:p>
        </p:txBody>
      </p:sp>
      <p:sp>
        <p:nvSpPr>
          <p:cNvPr id="346" name="Google Shape;346;p45"/>
          <p:cNvSpPr txBox="1"/>
          <p:nvPr/>
        </p:nvSpPr>
        <p:spPr>
          <a:xfrm>
            <a:off x="1828800" y="2114550"/>
            <a:ext cx="27930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000CC"/>
                </a:solidFill>
                <a:latin typeface="Calibri"/>
                <a:ea typeface="Calibri"/>
                <a:cs typeface="Calibri"/>
                <a:sym typeface="Calibri"/>
              </a:rPr>
              <a:t>∆ P = P</a:t>
            </a:r>
            <a:r>
              <a:rPr lang="en" sz="2000" b="1" i="0" u="none" strike="noStrike" cap="none" baseline="-25000">
                <a:solidFill>
                  <a:srgbClr val="0000CC"/>
                </a:solidFill>
                <a:latin typeface="Calibri"/>
                <a:ea typeface="Calibri"/>
                <a:cs typeface="Calibri"/>
                <a:sym typeface="Calibri"/>
              </a:rPr>
              <a:t>2</a:t>
            </a:r>
            <a:r>
              <a:rPr lang="en" sz="2000" b="1" i="0" u="none" strike="noStrike" cap="none">
                <a:solidFill>
                  <a:srgbClr val="0000CC"/>
                </a:solidFill>
                <a:latin typeface="Calibri"/>
                <a:ea typeface="Calibri"/>
                <a:cs typeface="Calibri"/>
                <a:sym typeface="Calibri"/>
              </a:rPr>
              <a:t> – P</a:t>
            </a:r>
            <a:r>
              <a:rPr lang="en" sz="2000" b="1" i="0" u="none" strike="noStrike" cap="none" baseline="-25000">
                <a:solidFill>
                  <a:srgbClr val="0000CC"/>
                </a:solidFill>
                <a:latin typeface="Calibri"/>
                <a:ea typeface="Calibri"/>
                <a:cs typeface="Calibri"/>
                <a:sym typeface="Calibri"/>
              </a:rPr>
              <a:t>1</a:t>
            </a:r>
            <a:r>
              <a:rPr lang="en" sz="2000" b="1" i="0" u="none" strike="noStrike" cap="none">
                <a:solidFill>
                  <a:srgbClr val="0000CC"/>
                </a:solidFill>
                <a:latin typeface="Calibri"/>
                <a:ea typeface="Calibri"/>
                <a:cs typeface="Calibri"/>
                <a:sym typeface="Calibri"/>
              </a:rPr>
              <a:t> = 30-2 = </a:t>
            </a:r>
            <a:r>
              <a:rPr lang="en" sz="2000" b="1">
                <a:solidFill>
                  <a:srgbClr val="0000CC"/>
                </a:solidFill>
                <a:latin typeface="Calibri"/>
                <a:ea typeface="Calibri"/>
                <a:cs typeface="Calibri"/>
                <a:sym typeface="Calibri"/>
              </a:rPr>
              <a:t>28</a:t>
            </a:r>
            <a:endParaRPr sz="2000" b="1" i="0" u="none" strike="noStrike" cap="none">
              <a:solidFill>
                <a:srgbClr val="0000CC"/>
              </a:solidFill>
              <a:latin typeface="Calibri"/>
              <a:ea typeface="Calibri"/>
              <a:cs typeface="Calibri"/>
              <a:sym typeface="Calibri"/>
            </a:endParaRPr>
          </a:p>
        </p:txBody>
      </p:sp>
      <p:sp>
        <p:nvSpPr>
          <p:cNvPr id="347" name="Google Shape;347;p45"/>
          <p:cNvSpPr txBox="1"/>
          <p:nvPr/>
        </p:nvSpPr>
        <p:spPr>
          <a:xfrm>
            <a:off x="1828800" y="2476450"/>
            <a:ext cx="3399000" cy="1015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000CC"/>
                </a:solidFill>
                <a:latin typeface="Calibri"/>
                <a:ea typeface="Calibri"/>
                <a:cs typeface="Calibri"/>
                <a:sym typeface="Calibri"/>
              </a:rPr>
              <a:t>∆ Q = Q</a:t>
            </a:r>
            <a:r>
              <a:rPr lang="en" sz="2000" b="1" i="0" u="none" strike="noStrike" cap="none" baseline="-25000">
                <a:solidFill>
                  <a:srgbClr val="0000CC"/>
                </a:solidFill>
                <a:latin typeface="Calibri"/>
                <a:ea typeface="Calibri"/>
                <a:cs typeface="Calibri"/>
                <a:sym typeface="Calibri"/>
              </a:rPr>
              <a:t>2</a:t>
            </a:r>
            <a:r>
              <a:rPr lang="en" sz="2000" b="1" i="0" u="none" strike="noStrike" cap="none">
                <a:solidFill>
                  <a:srgbClr val="0000CC"/>
                </a:solidFill>
                <a:latin typeface="Calibri"/>
                <a:ea typeface="Calibri"/>
                <a:cs typeface="Calibri"/>
                <a:sym typeface="Calibri"/>
              </a:rPr>
              <a:t> – Q</a:t>
            </a:r>
            <a:r>
              <a:rPr lang="en" sz="2000" b="1" i="0" u="none" strike="noStrike" cap="none" baseline="-25000">
                <a:solidFill>
                  <a:srgbClr val="0000CC"/>
                </a:solidFill>
                <a:latin typeface="Calibri"/>
                <a:ea typeface="Calibri"/>
                <a:cs typeface="Calibri"/>
                <a:sym typeface="Calibri"/>
              </a:rPr>
              <a:t>1</a:t>
            </a:r>
            <a:r>
              <a:rPr lang="en" sz="2000" b="1" i="0" u="none" strike="noStrike" cap="none">
                <a:solidFill>
                  <a:srgbClr val="0000CC"/>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000CC"/>
                </a:solidFill>
                <a:latin typeface="Calibri"/>
                <a:ea typeface="Calibri"/>
                <a:cs typeface="Calibri"/>
                <a:sym typeface="Calibri"/>
              </a:rPr>
              <a:t>        = 30,000,000 – 4,000,000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0000CC"/>
                </a:solidFill>
                <a:latin typeface="Calibri"/>
                <a:ea typeface="Calibri"/>
                <a:cs typeface="Calibri"/>
                <a:sym typeface="Calibri"/>
              </a:rPr>
              <a:t>        = </a:t>
            </a:r>
            <a:r>
              <a:rPr lang="en" sz="2000" b="1">
                <a:solidFill>
                  <a:srgbClr val="0000CC"/>
                </a:solidFill>
                <a:latin typeface="Calibri"/>
                <a:ea typeface="Calibri"/>
                <a:cs typeface="Calibri"/>
                <a:sym typeface="Calibri"/>
              </a:rPr>
              <a:t>26</a:t>
            </a:r>
            <a:r>
              <a:rPr lang="en" sz="2000" b="1" i="0" u="none" strike="noStrike" cap="none">
                <a:solidFill>
                  <a:srgbClr val="0000CC"/>
                </a:solidFill>
                <a:latin typeface="Calibri"/>
                <a:ea typeface="Calibri"/>
                <a:cs typeface="Calibri"/>
                <a:sym typeface="Calibri"/>
              </a:rPr>
              <a:t>,000,000</a:t>
            </a:r>
            <a:endParaRPr sz="2000" b="1" i="0" u="none" strike="noStrike" cap="none">
              <a:solidFill>
                <a:srgbClr val="0000CC"/>
              </a:solidFill>
              <a:latin typeface="Calibri"/>
              <a:ea typeface="Calibri"/>
              <a:cs typeface="Calibri"/>
              <a:sym typeface="Calibri"/>
            </a:endParaRPr>
          </a:p>
        </p:txBody>
      </p:sp>
      <p:sp>
        <p:nvSpPr>
          <p:cNvPr id="348" name="Google Shape;348;p45"/>
          <p:cNvSpPr txBox="1"/>
          <p:nvPr/>
        </p:nvSpPr>
        <p:spPr>
          <a:xfrm>
            <a:off x="3526549" y="3714750"/>
            <a:ext cx="5541300" cy="1323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Interpretation: Here since E</a:t>
            </a:r>
            <a:r>
              <a:rPr lang="en" sz="2000" b="1" i="0" u="none" strike="noStrike" cap="none" baseline="-25000">
                <a:solidFill>
                  <a:schemeClr val="dk1"/>
                </a:solidFill>
                <a:latin typeface="Calibri"/>
                <a:ea typeface="Calibri"/>
                <a:cs typeface="Calibri"/>
                <a:sym typeface="Calibri"/>
              </a:rPr>
              <a:t>P</a:t>
            </a:r>
            <a:r>
              <a:rPr lang="en" sz="2000" b="1" i="0" u="none" strike="noStrike" cap="none">
                <a:solidFill>
                  <a:schemeClr val="dk1"/>
                </a:solidFill>
                <a:latin typeface="Calibri"/>
                <a:ea typeface="Calibri"/>
                <a:cs typeface="Calibri"/>
                <a:sym typeface="Calibri"/>
              </a:rPr>
              <a:t> &lt; 1, the demand  is relatively inelastic. It means that when there is 1% increase in the Price of the product, the quantity demanded falls by 0.</a:t>
            </a:r>
            <a:r>
              <a:rPr lang="en" sz="2000" b="1">
                <a:solidFill>
                  <a:schemeClr val="dk1"/>
                </a:solidFill>
                <a:latin typeface="Calibri"/>
                <a:ea typeface="Calibri"/>
                <a:cs typeface="Calibri"/>
                <a:sym typeface="Calibri"/>
              </a:rPr>
              <a:t>87</a:t>
            </a:r>
            <a:r>
              <a:rPr lang="en" sz="2000" b="1" i="0" u="none" strike="noStrike" cap="none">
                <a:solidFill>
                  <a:schemeClr val="dk1"/>
                </a:solidFill>
                <a:latin typeface="Calibri"/>
                <a:ea typeface="Calibri"/>
                <a:cs typeface="Calibri"/>
                <a:sym typeface="Calibri"/>
              </a:rPr>
              <a:t> % and vice versa.</a:t>
            </a:r>
            <a:endParaRPr sz="2000" b="1" i="0" u="none" strike="noStrike" cap="none">
              <a:solidFill>
                <a:schemeClr val="dk1"/>
              </a:solidFill>
              <a:latin typeface="Calibri"/>
              <a:ea typeface="Calibri"/>
              <a:cs typeface="Calibri"/>
              <a:sym typeface="Calibri"/>
            </a:endParaRPr>
          </a:p>
        </p:txBody>
      </p:sp>
      <p:sp>
        <p:nvSpPr>
          <p:cNvPr id="349" name="Google Shape;349;p45"/>
          <p:cNvSpPr txBox="1"/>
          <p:nvPr/>
        </p:nvSpPr>
        <p:spPr>
          <a:xfrm>
            <a:off x="315700" y="2695400"/>
            <a:ext cx="82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rgbClr val="006800"/>
                </a:solidFill>
                <a:latin typeface="Lato"/>
                <a:ea typeface="Lato"/>
                <a:cs typeface="Lato"/>
                <a:sym typeface="Lato"/>
              </a:rPr>
              <a:t>= 16</a:t>
            </a:r>
            <a:endParaRPr sz="1600" b="1">
              <a:solidFill>
                <a:srgbClr val="006800"/>
              </a:solidFill>
              <a:latin typeface="Lato"/>
              <a:ea typeface="Lato"/>
              <a:cs typeface="Lato"/>
              <a:sym typeface="Lato"/>
            </a:endParaRPr>
          </a:p>
        </p:txBody>
      </p:sp>
      <p:sp>
        <p:nvSpPr>
          <p:cNvPr id="350" name="Google Shape;350;p45"/>
          <p:cNvSpPr txBox="1"/>
          <p:nvPr/>
        </p:nvSpPr>
        <p:spPr>
          <a:xfrm>
            <a:off x="386125" y="4288375"/>
            <a:ext cx="16293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solidFill>
                  <a:srgbClr val="FF0000"/>
                </a:solidFill>
                <a:latin typeface="Lato"/>
                <a:ea typeface="Lato"/>
                <a:cs typeface="Lato"/>
                <a:sym typeface="Lato"/>
              </a:rPr>
              <a:t>= 17,000,000</a:t>
            </a:r>
            <a:endParaRPr sz="1700" b="1">
              <a:solidFill>
                <a:srgbClr val="FF0000"/>
              </a:solidFill>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49"/>
                                        </p:tgtEl>
                                        <p:attrNameLst>
                                          <p:attrName>style.visibility</p:attrName>
                                        </p:attrNameLst>
                                      </p:cBhvr>
                                      <p:to>
                                        <p:strVal val="visible"/>
                                      </p:to>
                                    </p:set>
                                    <p:animEffect transition="in" filter="fade">
                                      <p:cBhvr>
                                        <p:cTn id="19" dur="1000"/>
                                        <p:tgtEl>
                                          <p:spTgt spid="34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50"/>
                                        </p:tgtEl>
                                        <p:attrNameLst>
                                          <p:attrName>style.visibility</p:attrName>
                                        </p:attrNameLst>
                                      </p:cBhvr>
                                      <p:to>
                                        <p:strVal val="visible"/>
                                      </p:to>
                                    </p:set>
                                    <p:animEffect transition="in" filter="fade">
                                      <p:cBhvr>
                                        <p:cTn id="28" dur="1000"/>
                                        <p:tgtEl>
                                          <p:spTgt spid="35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6"/>
          <p:cNvSpPr txBox="1">
            <a:spLocks noGrp="1"/>
          </p:cNvSpPr>
          <p:nvPr>
            <p:ph type="title" idx="4294967295"/>
          </p:nvPr>
        </p:nvSpPr>
        <p:spPr>
          <a:xfrm>
            <a:off x="110546" y="179671"/>
            <a:ext cx="89247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00" b="1">
                <a:solidFill>
                  <a:srgbClr val="741B47"/>
                </a:solidFill>
                <a:latin typeface="Shadows Into Light"/>
                <a:ea typeface="Shadows Into Light"/>
                <a:cs typeface="Shadows Into Light"/>
                <a:sym typeface="Shadows Into Light"/>
              </a:rPr>
              <a:t>Using Simple Derivative for ED</a:t>
            </a:r>
            <a:endParaRPr sz="4600" b="1">
              <a:solidFill>
                <a:srgbClr val="741B47"/>
              </a:solidFill>
              <a:latin typeface="Shadows Into Light"/>
              <a:ea typeface="Shadows Into Light"/>
              <a:cs typeface="Shadows Into Light"/>
              <a:sym typeface="Shadows Into Light"/>
            </a:endParaRPr>
          </a:p>
        </p:txBody>
      </p:sp>
      <p:sp>
        <p:nvSpPr>
          <p:cNvPr id="356" name="Google Shape;356;p46"/>
          <p:cNvSpPr txBox="1">
            <a:spLocks noGrp="1"/>
          </p:cNvSpPr>
          <p:nvPr>
            <p:ph type="body" idx="4294967295"/>
          </p:nvPr>
        </p:nvSpPr>
        <p:spPr>
          <a:xfrm>
            <a:off x="203425" y="915300"/>
            <a:ext cx="8831700" cy="3992700"/>
          </a:xfrm>
          <a:prstGeom prst="rect">
            <a:avLst/>
          </a:prstGeom>
        </p:spPr>
        <p:txBody>
          <a:bodyPr spcFirstLastPara="1" wrap="square" lIns="91425" tIns="91425" rIns="91425" bIns="91425" anchor="t" anchorCtr="0">
            <a:noAutofit/>
          </a:bodyPr>
          <a:lstStyle/>
          <a:p>
            <a:pPr marL="457200" lvl="0" indent="-406400" algn="l" rtl="0">
              <a:spcBef>
                <a:spcPts val="600"/>
              </a:spcBef>
              <a:spcAft>
                <a:spcPts val="0"/>
              </a:spcAft>
              <a:buClr>
                <a:srgbClr val="666666"/>
              </a:buClr>
              <a:buSzPts val="2800"/>
              <a:buChar char="★"/>
            </a:pPr>
            <a:r>
              <a:rPr lang="en" sz="2800">
                <a:solidFill>
                  <a:srgbClr val="666666"/>
                </a:solidFill>
              </a:rPr>
              <a:t>It deals with the process of finding the rate at which a variable is changing.</a:t>
            </a:r>
            <a:endParaRPr sz="2800">
              <a:solidFill>
                <a:srgbClr val="666666"/>
              </a:solidFill>
            </a:endParaRPr>
          </a:p>
          <a:p>
            <a:pPr marL="457200" lvl="0" indent="-406400" algn="l" rtl="0">
              <a:spcBef>
                <a:spcPts val="0"/>
              </a:spcBef>
              <a:spcAft>
                <a:spcPts val="0"/>
              </a:spcAft>
              <a:buClr>
                <a:srgbClr val="666666"/>
              </a:buClr>
              <a:buSzPts val="2800"/>
              <a:buChar char="★"/>
            </a:pPr>
            <a:r>
              <a:rPr lang="en" sz="2800">
                <a:solidFill>
                  <a:srgbClr val="666666"/>
                </a:solidFill>
              </a:rPr>
              <a:t>For example, the change in the quantity demanded of a commodity is related to the change in its price; D = f(P) </a:t>
            </a:r>
            <a:endParaRPr sz="2800">
              <a:solidFill>
                <a:srgbClr val="666666"/>
              </a:solidFill>
            </a:endParaRPr>
          </a:p>
          <a:p>
            <a:pPr marL="457200" lvl="0" indent="0" algn="l" rtl="0">
              <a:spcBef>
                <a:spcPts val="600"/>
              </a:spcBef>
              <a:spcAft>
                <a:spcPts val="0"/>
              </a:spcAft>
              <a:buNone/>
            </a:pPr>
            <a:r>
              <a:rPr lang="en" sz="2800">
                <a:solidFill>
                  <a:srgbClr val="666666"/>
                </a:solidFill>
              </a:rPr>
              <a:t>Differentiation is the process of finding the rate at which demand is changing due to the change in price.</a:t>
            </a:r>
            <a:br>
              <a:rPr lang="en" sz="2800">
                <a:solidFill>
                  <a:srgbClr val="666666"/>
                </a:solidFill>
              </a:rPr>
            </a:br>
            <a:endParaRPr sz="2800">
              <a:solidFill>
                <a:srgbClr val="666666"/>
              </a:solidFill>
            </a:endParaRPr>
          </a:p>
        </p:txBody>
      </p:sp>
    </p:spTree>
  </p:cSld>
  <p:clrMapOvr>
    <a:masterClrMapping/>
  </p:clrMapOvr>
  <p:transition spd="slow">
    <p:cove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60"/>
        <p:cNvGrpSpPr/>
        <p:nvPr/>
      </p:nvGrpSpPr>
      <p:grpSpPr>
        <a:xfrm>
          <a:off x="0" y="0"/>
          <a:ext cx="0" cy="0"/>
          <a:chOff x="0" y="0"/>
          <a:chExt cx="0" cy="0"/>
        </a:xfrm>
      </p:grpSpPr>
      <p:sp>
        <p:nvSpPr>
          <p:cNvPr id="361" name="Google Shape;361;p47"/>
          <p:cNvSpPr txBox="1">
            <a:spLocks noGrp="1"/>
          </p:cNvSpPr>
          <p:nvPr>
            <p:ph type="title" idx="4294967295"/>
          </p:nvPr>
        </p:nvSpPr>
        <p:spPr>
          <a:xfrm>
            <a:off x="109646" y="231096"/>
            <a:ext cx="89247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00" b="1">
                <a:solidFill>
                  <a:srgbClr val="741B47"/>
                </a:solidFill>
                <a:latin typeface="Shadows Into Light"/>
                <a:ea typeface="Shadows Into Light"/>
                <a:cs typeface="Shadows Into Light"/>
                <a:sym typeface="Shadows Into Light"/>
              </a:rPr>
              <a:t>Rule #1 for Differentiation</a:t>
            </a:r>
            <a:endParaRPr sz="4600" b="1">
              <a:solidFill>
                <a:srgbClr val="741B47"/>
              </a:solidFill>
              <a:latin typeface="Shadows Into Light"/>
              <a:ea typeface="Shadows Into Light"/>
              <a:cs typeface="Shadows Into Light"/>
              <a:sym typeface="Shadows Into Light"/>
            </a:endParaRPr>
          </a:p>
        </p:txBody>
      </p:sp>
      <p:sp>
        <p:nvSpPr>
          <p:cNvPr id="362" name="Google Shape;362;p47"/>
          <p:cNvSpPr txBox="1">
            <a:spLocks noGrp="1"/>
          </p:cNvSpPr>
          <p:nvPr>
            <p:ph type="body" idx="4294967295"/>
          </p:nvPr>
        </p:nvSpPr>
        <p:spPr>
          <a:xfrm>
            <a:off x="202525" y="814325"/>
            <a:ext cx="8831700" cy="3992700"/>
          </a:xfrm>
          <a:prstGeom prst="rect">
            <a:avLst/>
          </a:prstGeom>
        </p:spPr>
        <p:txBody>
          <a:bodyPr spcFirstLastPara="1" wrap="square" lIns="91425" tIns="91425" rIns="91425" bIns="91425" anchor="t" anchorCtr="0">
            <a:noAutofit/>
          </a:bodyPr>
          <a:lstStyle/>
          <a:p>
            <a:pPr marL="457200" lvl="0" indent="-406400" algn="l" rtl="0">
              <a:spcBef>
                <a:spcPts val="600"/>
              </a:spcBef>
              <a:spcAft>
                <a:spcPts val="0"/>
              </a:spcAft>
              <a:buClr>
                <a:srgbClr val="F30A87"/>
              </a:buClr>
              <a:buSzPts val="2800"/>
              <a:buAutoNum type="arabicPeriod"/>
            </a:pPr>
            <a:r>
              <a:rPr lang="en" sz="2800" b="1">
                <a:solidFill>
                  <a:srgbClr val="F30A87"/>
                </a:solidFill>
              </a:rPr>
              <a:t>Power Rule</a:t>
            </a:r>
            <a:endParaRPr sz="2800" b="1">
              <a:solidFill>
                <a:srgbClr val="F30A87"/>
              </a:solidFill>
            </a:endParaRPr>
          </a:p>
          <a:p>
            <a:pPr marL="457200" lvl="0" indent="0" algn="l" rtl="0">
              <a:spcBef>
                <a:spcPts val="600"/>
              </a:spcBef>
              <a:spcAft>
                <a:spcPts val="0"/>
              </a:spcAft>
              <a:buNone/>
            </a:pPr>
            <a:endParaRPr sz="2800">
              <a:solidFill>
                <a:srgbClr val="666666"/>
              </a:solidFill>
            </a:endParaRPr>
          </a:p>
        </p:txBody>
      </p:sp>
      <p:pic>
        <p:nvPicPr>
          <p:cNvPr id="363" name="Google Shape;363;p47"/>
          <p:cNvPicPr preferRelativeResize="0"/>
          <p:nvPr/>
        </p:nvPicPr>
        <p:blipFill>
          <a:blip r:embed="rId3">
            <a:alphaModFix/>
          </a:blip>
          <a:stretch>
            <a:fillRect/>
          </a:stretch>
        </p:blipFill>
        <p:spPr>
          <a:xfrm>
            <a:off x="5460889" y="1147725"/>
            <a:ext cx="3241360" cy="932450"/>
          </a:xfrm>
          <a:prstGeom prst="rect">
            <a:avLst/>
          </a:prstGeom>
          <a:noFill/>
          <a:ln w="28575" cap="flat" cmpd="sng">
            <a:solidFill>
              <a:srgbClr val="741B47"/>
            </a:solidFill>
            <a:prstDash val="solid"/>
            <a:round/>
            <a:headEnd type="none" w="sm" len="sm"/>
            <a:tailEnd type="none" w="sm" len="sm"/>
          </a:ln>
        </p:spPr>
      </p:pic>
      <p:pic>
        <p:nvPicPr>
          <p:cNvPr id="364" name="Google Shape;364;p47"/>
          <p:cNvPicPr preferRelativeResize="0"/>
          <p:nvPr/>
        </p:nvPicPr>
        <p:blipFill>
          <a:blip r:embed="rId4">
            <a:alphaModFix/>
          </a:blip>
          <a:stretch>
            <a:fillRect/>
          </a:stretch>
        </p:blipFill>
        <p:spPr>
          <a:xfrm>
            <a:off x="412325" y="1425238"/>
            <a:ext cx="2228850" cy="600075"/>
          </a:xfrm>
          <a:prstGeom prst="rect">
            <a:avLst/>
          </a:prstGeom>
          <a:noFill/>
          <a:ln w="28575" cap="flat" cmpd="sng">
            <a:solidFill>
              <a:srgbClr val="BF9000"/>
            </a:solidFill>
            <a:prstDash val="solid"/>
            <a:round/>
            <a:headEnd type="none" w="sm" len="sm"/>
            <a:tailEnd type="none" w="sm" len="sm"/>
          </a:ln>
        </p:spPr>
      </p:pic>
      <p:pic>
        <p:nvPicPr>
          <p:cNvPr id="365" name="Google Shape;365;p47"/>
          <p:cNvPicPr preferRelativeResize="0"/>
          <p:nvPr/>
        </p:nvPicPr>
        <p:blipFill>
          <a:blip r:embed="rId5">
            <a:alphaModFix/>
          </a:blip>
          <a:stretch>
            <a:fillRect/>
          </a:stretch>
        </p:blipFill>
        <p:spPr>
          <a:xfrm>
            <a:off x="1545600" y="2080163"/>
            <a:ext cx="1333500" cy="657225"/>
          </a:xfrm>
          <a:prstGeom prst="rect">
            <a:avLst/>
          </a:prstGeom>
          <a:noFill/>
          <a:ln>
            <a:noFill/>
          </a:ln>
        </p:spPr>
      </p:pic>
      <p:pic>
        <p:nvPicPr>
          <p:cNvPr id="366" name="Google Shape;366;p47"/>
          <p:cNvPicPr preferRelativeResize="0"/>
          <p:nvPr/>
        </p:nvPicPr>
        <p:blipFill>
          <a:blip r:embed="rId6">
            <a:alphaModFix/>
          </a:blip>
          <a:stretch>
            <a:fillRect/>
          </a:stretch>
        </p:blipFill>
        <p:spPr>
          <a:xfrm>
            <a:off x="691329" y="2737400"/>
            <a:ext cx="5559696" cy="341150"/>
          </a:xfrm>
          <a:prstGeom prst="rect">
            <a:avLst/>
          </a:prstGeom>
          <a:noFill/>
          <a:ln>
            <a:noFill/>
          </a:ln>
        </p:spPr>
      </p:pic>
      <p:pic>
        <p:nvPicPr>
          <p:cNvPr id="367" name="Google Shape;367;p47"/>
          <p:cNvPicPr preferRelativeResize="0"/>
          <p:nvPr/>
        </p:nvPicPr>
        <p:blipFill>
          <a:blip r:embed="rId7">
            <a:alphaModFix/>
          </a:blip>
          <a:stretch>
            <a:fillRect/>
          </a:stretch>
        </p:blipFill>
        <p:spPr>
          <a:xfrm>
            <a:off x="1858688" y="3105788"/>
            <a:ext cx="1266825" cy="600075"/>
          </a:xfrm>
          <a:prstGeom prst="rect">
            <a:avLst/>
          </a:prstGeom>
          <a:noFill/>
          <a:ln>
            <a:noFill/>
          </a:ln>
        </p:spPr>
      </p:pic>
      <p:pic>
        <p:nvPicPr>
          <p:cNvPr id="368" name="Google Shape;368;p47"/>
          <p:cNvPicPr preferRelativeResize="0"/>
          <p:nvPr/>
        </p:nvPicPr>
        <p:blipFill>
          <a:blip r:embed="rId8">
            <a:alphaModFix/>
          </a:blip>
          <a:stretch>
            <a:fillRect/>
          </a:stretch>
        </p:blipFill>
        <p:spPr>
          <a:xfrm>
            <a:off x="2381475" y="3733125"/>
            <a:ext cx="913275" cy="392925"/>
          </a:xfrm>
          <a:prstGeom prst="rect">
            <a:avLst/>
          </a:prstGeom>
          <a:noFill/>
          <a:ln>
            <a:noFill/>
          </a:ln>
        </p:spPr>
      </p:pic>
      <p:pic>
        <p:nvPicPr>
          <p:cNvPr id="369" name="Google Shape;369;p47"/>
          <p:cNvPicPr preferRelativeResize="0"/>
          <p:nvPr/>
        </p:nvPicPr>
        <p:blipFill>
          <a:blip r:embed="rId9">
            <a:alphaModFix/>
          </a:blip>
          <a:stretch>
            <a:fillRect/>
          </a:stretch>
        </p:blipFill>
        <p:spPr>
          <a:xfrm>
            <a:off x="2446200" y="4140012"/>
            <a:ext cx="632096" cy="341150"/>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5"/>
                                        </p:tgtEl>
                                        <p:attrNameLst>
                                          <p:attrName>style.visibility</p:attrName>
                                        </p:attrNameLst>
                                      </p:cBhvr>
                                      <p:to>
                                        <p:strVal val="visible"/>
                                      </p:to>
                                    </p:set>
                                    <p:animEffect transition="in" filter="fade">
                                      <p:cBhvr>
                                        <p:cTn id="12" dur="1000"/>
                                        <p:tgtEl>
                                          <p:spTgt spid="3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6"/>
                                        </p:tgtEl>
                                        <p:attrNameLst>
                                          <p:attrName>style.visibility</p:attrName>
                                        </p:attrNameLst>
                                      </p:cBhvr>
                                      <p:to>
                                        <p:strVal val="visible"/>
                                      </p:to>
                                    </p:set>
                                    <p:animEffect transition="in" filter="fade">
                                      <p:cBhvr>
                                        <p:cTn id="17" dur="1000"/>
                                        <p:tgtEl>
                                          <p:spTgt spid="3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7"/>
                                        </p:tgtEl>
                                        <p:attrNameLst>
                                          <p:attrName>style.visibility</p:attrName>
                                        </p:attrNameLst>
                                      </p:cBhvr>
                                      <p:to>
                                        <p:strVal val="visible"/>
                                      </p:to>
                                    </p:set>
                                    <p:animEffect transition="in" filter="fade">
                                      <p:cBhvr>
                                        <p:cTn id="22" dur="1000"/>
                                        <p:tgtEl>
                                          <p:spTgt spid="3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8"/>
                                        </p:tgtEl>
                                        <p:attrNameLst>
                                          <p:attrName>style.visibility</p:attrName>
                                        </p:attrNameLst>
                                      </p:cBhvr>
                                      <p:to>
                                        <p:strVal val="visible"/>
                                      </p:to>
                                    </p:set>
                                    <p:animEffect transition="in" filter="fade">
                                      <p:cBhvr>
                                        <p:cTn id="27" dur="1000"/>
                                        <p:tgtEl>
                                          <p:spTgt spid="36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9"/>
                                        </p:tgtEl>
                                        <p:attrNameLst>
                                          <p:attrName>style.visibility</p:attrName>
                                        </p:attrNameLst>
                                      </p:cBhvr>
                                      <p:to>
                                        <p:strVal val="visible"/>
                                      </p:to>
                                    </p:set>
                                    <p:animEffect transition="in" filter="fade">
                                      <p:cBhvr>
                                        <p:cTn id="32" dur="10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8"/>
          <p:cNvSpPr txBox="1">
            <a:spLocks noGrp="1"/>
          </p:cNvSpPr>
          <p:nvPr>
            <p:ph type="title" idx="4294967295"/>
          </p:nvPr>
        </p:nvSpPr>
        <p:spPr>
          <a:xfrm>
            <a:off x="109646" y="231096"/>
            <a:ext cx="89247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00" b="1">
                <a:solidFill>
                  <a:srgbClr val="741B47"/>
                </a:solidFill>
                <a:latin typeface="Shadows Into Light"/>
                <a:ea typeface="Shadows Into Light"/>
                <a:cs typeface="Shadows Into Light"/>
                <a:sym typeface="Shadows Into Light"/>
              </a:rPr>
              <a:t>Example of Rule #2 for Differentiation</a:t>
            </a:r>
            <a:endParaRPr sz="4600" b="1">
              <a:solidFill>
                <a:srgbClr val="741B47"/>
              </a:solidFill>
              <a:latin typeface="Shadows Into Light"/>
              <a:ea typeface="Shadows Into Light"/>
              <a:cs typeface="Shadows Into Light"/>
              <a:sym typeface="Shadows Into Light"/>
            </a:endParaRPr>
          </a:p>
        </p:txBody>
      </p:sp>
      <p:sp>
        <p:nvSpPr>
          <p:cNvPr id="375" name="Google Shape;375;p48"/>
          <p:cNvSpPr txBox="1">
            <a:spLocks noGrp="1"/>
          </p:cNvSpPr>
          <p:nvPr>
            <p:ph type="body" idx="4294967295"/>
          </p:nvPr>
        </p:nvSpPr>
        <p:spPr>
          <a:xfrm>
            <a:off x="202525" y="738125"/>
            <a:ext cx="8831700" cy="399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800" b="1">
                <a:solidFill>
                  <a:srgbClr val="F30A87"/>
                </a:solidFill>
              </a:rPr>
              <a:t>2.	Differentiation of a Constant</a:t>
            </a:r>
            <a:endParaRPr sz="2800" b="1">
              <a:solidFill>
                <a:srgbClr val="F30A87"/>
              </a:solidFill>
            </a:endParaRPr>
          </a:p>
          <a:p>
            <a:pPr marL="457200" lvl="0" indent="0" algn="l" rtl="0">
              <a:spcBef>
                <a:spcPts val="600"/>
              </a:spcBef>
              <a:spcAft>
                <a:spcPts val="0"/>
              </a:spcAft>
              <a:buNone/>
            </a:pPr>
            <a:endParaRPr sz="2800">
              <a:solidFill>
                <a:srgbClr val="666666"/>
              </a:solidFill>
            </a:endParaRPr>
          </a:p>
        </p:txBody>
      </p:sp>
      <p:pic>
        <p:nvPicPr>
          <p:cNvPr id="376" name="Google Shape;376;p48"/>
          <p:cNvPicPr preferRelativeResize="0"/>
          <p:nvPr/>
        </p:nvPicPr>
        <p:blipFill>
          <a:blip r:embed="rId3">
            <a:alphaModFix/>
          </a:blip>
          <a:stretch>
            <a:fillRect/>
          </a:stretch>
        </p:blipFill>
        <p:spPr>
          <a:xfrm>
            <a:off x="5929975" y="1030575"/>
            <a:ext cx="2849750" cy="963025"/>
          </a:xfrm>
          <a:prstGeom prst="rect">
            <a:avLst/>
          </a:prstGeom>
          <a:noFill/>
          <a:ln w="28575" cap="flat" cmpd="sng">
            <a:solidFill>
              <a:srgbClr val="741B47"/>
            </a:solidFill>
            <a:prstDash val="solid"/>
            <a:round/>
            <a:headEnd type="none" w="sm" len="sm"/>
            <a:tailEnd type="none" w="sm" len="sm"/>
          </a:ln>
        </p:spPr>
      </p:pic>
      <p:pic>
        <p:nvPicPr>
          <p:cNvPr id="377" name="Google Shape;377;p48"/>
          <p:cNvPicPr preferRelativeResize="0"/>
          <p:nvPr/>
        </p:nvPicPr>
        <p:blipFill>
          <a:blip r:embed="rId4">
            <a:alphaModFix/>
          </a:blip>
          <a:stretch>
            <a:fillRect/>
          </a:stretch>
        </p:blipFill>
        <p:spPr>
          <a:xfrm>
            <a:off x="313500" y="1549600"/>
            <a:ext cx="2561875" cy="343000"/>
          </a:xfrm>
          <a:prstGeom prst="rect">
            <a:avLst/>
          </a:prstGeom>
          <a:noFill/>
          <a:ln w="28575" cap="flat" cmpd="sng">
            <a:solidFill>
              <a:srgbClr val="BF9000"/>
            </a:solidFill>
            <a:prstDash val="solid"/>
            <a:round/>
            <a:headEnd type="none" w="sm" len="sm"/>
            <a:tailEnd type="none" w="sm" len="sm"/>
          </a:ln>
        </p:spPr>
      </p:pic>
      <p:pic>
        <p:nvPicPr>
          <p:cNvPr id="378" name="Google Shape;378;p48"/>
          <p:cNvPicPr preferRelativeResize="0"/>
          <p:nvPr/>
        </p:nvPicPr>
        <p:blipFill>
          <a:blip r:embed="rId5">
            <a:alphaModFix/>
          </a:blip>
          <a:stretch>
            <a:fillRect/>
          </a:stretch>
        </p:blipFill>
        <p:spPr>
          <a:xfrm>
            <a:off x="1354600" y="1953375"/>
            <a:ext cx="1019461" cy="343000"/>
          </a:xfrm>
          <a:prstGeom prst="rect">
            <a:avLst/>
          </a:prstGeom>
          <a:noFill/>
          <a:ln>
            <a:noFill/>
          </a:ln>
        </p:spPr>
      </p:pic>
      <p:pic>
        <p:nvPicPr>
          <p:cNvPr id="379" name="Google Shape;379;p48"/>
          <p:cNvPicPr preferRelativeResize="0"/>
          <p:nvPr/>
        </p:nvPicPr>
        <p:blipFill>
          <a:blip r:embed="rId6">
            <a:alphaModFix/>
          </a:blip>
          <a:stretch>
            <a:fillRect/>
          </a:stretch>
        </p:blipFill>
        <p:spPr>
          <a:xfrm>
            <a:off x="1057150" y="2296375"/>
            <a:ext cx="5831000" cy="343000"/>
          </a:xfrm>
          <a:prstGeom prst="rect">
            <a:avLst/>
          </a:prstGeom>
          <a:noFill/>
          <a:ln>
            <a:noFill/>
          </a:ln>
        </p:spPr>
      </p:pic>
      <p:pic>
        <p:nvPicPr>
          <p:cNvPr id="380" name="Google Shape;380;p48"/>
          <p:cNvPicPr preferRelativeResize="0"/>
          <p:nvPr/>
        </p:nvPicPr>
        <p:blipFill>
          <a:blip r:embed="rId7">
            <a:alphaModFix/>
          </a:blip>
          <a:stretch>
            <a:fillRect/>
          </a:stretch>
        </p:blipFill>
        <p:spPr>
          <a:xfrm>
            <a:off x="1354588" y="2639363"/>
            <a:ext cx="1266825" cy="561975"/>
          </a:xfrm>
          <a:prstGeom prst="rect">
            <a:avLst/>
          </a:prstGeom>
          <a:noFill/>
          <a:ln>
            <a:noFill/>
          </a:ln>
        </p:spPr>
      </p:pic>
      <p:pic>
        <p:nvPicPr>
          <p:cNvPr id="381" name="Google Shape;381;p48"/>
          <p:cNvPicPr preferRelativeResize="0"/>
          <p:nvPr/>
        </p:nvPicPr>
        <p:blipFill>
          <a:blip r:embed="rId8">
            <a:alphaModFix/>
          </a:blip>
          <a:stretch>
            <a:fillRect/>
          </a:stretch>
        </p:blipFill>
        <p:spPr>
          <a:xfrm>
            <a:off x="1768938" y="3242113"/>
            <a:ext cx="438150" cy="44767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1000"/>
                                        <p:tgtEl>
                                          <p:spTgt spid="3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8"/>
                                        </p:tgtEl>
                                        <p:attrNameLst>
                                          <p:attrName>style.visibility</p:attrName>
                                        </p:attrNameLst>
                                      </p:cBhvr>
                                      <p:to>
                                        <p:strVal val="visible"/>
                                      </p:to>
                                    </p:set>
                                    <p:animEffect transition="in" filter="fade">
                                      <p:cBhvr>
                                        <p:cTn id="12" dur="1000"/>
                                        <p:tgtEl>
                                          <p:spTgt spid="3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9"/>
                                        </p:tgtEl>
                                        <p:attrNameLst>
                                          <p:attrName>style.visibility</p:attrName>
                                        </p:attrNameLst>
                                      </p:cBhvr>
                                      <p:to>
                                        <p:strVal val="visible"/>
                                      </p:to>
                                    </p:set>
                                    <p:animEffect transition="in" filter="fade">
                                      <p:cBhvr>
                                        <p:cTn id="17" dur="1000"/>
                                        <p:tgtEl>
                                          <p:spTgt spid="3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0"/>
                                        </p:tgtEl>
                                        <p:attrNameLst>
                                          <p:attrName>style.visibility</p:attrName>
                                        </p:attrNameLst>
                                      </p:cBhvr>
                                      <p:to>
                                        <p:strVal val="visible"/>
                                      </p:to>
                                    </p:set>
                                    <p:animEffect transition="in" filter="fade">
                                      <p:cBhvr>
                                        <p:cTn id="22" dur="1000"/>
                                        <p:tgtEl>
                                          <p:spTgt spid="3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1"/>
                                        </p:tgtEl>
                                        <p:attrNameLst>
                                          <p:attrName>style.visibility</p:attrName>
                                        </p:attrNameLst>
                                      </p:cBhvr>
                                      <p:to>
                                        <p:strVal val="visible"/>
                                      </p:to>
                                    </p:set>
                                    <p:animEffect transition="in" filter="fade">
                                      <p:cBhvr>
                                        <p:cTn id="27" dur="10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idx="4294967295"/>
          </p:nvPr>
        </p:nvSpPr>
        <p:spPr>
          <a:xfrm>
            <a:off x="109646" y="154896"/>
            <a:ext cx="89247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00" b="1">
                <a:solidFill>
                  <a:srgbClr val="741B47"/>
                </a:solidFill>
                <a:latin typeface="Shadows Into Light"/>
                <a:ea typeface="Shadows Into Light"/>
                <a:cs typeface="Shadows Into Light"/>
                <a:sym typeface="Shadows Into Light"/>
              </a:rPr>
              <a:t>Example of Rule #3 for Differentiation</a:t>
            </a:r>
            <a:endParaRPr sz="4600" b="1">
              <a:solidFill>
                <a:srgbClr val="741B47"/>
              </a:solidFill>
              <a:latin typeface="Shadows Into Light"/>
              <a:ea typeface="Shadows Into Light"/>
              <a:cs typeface="Shadows Into Light"/>
              <a:sym typeface="Shadows Into Light"/>
            </a:endParaRPr>
          </a:p>
        </p:txBody>
      </p:sp>
      <p:sp>
        <p:nvSpPr>
          <p:cNvPr id="387" name="Google Shape;387;p49"/>
          <p:cNvSpPr txBox="1">
            <a:spLocks noGrp="1"/>
          </p:cNvSpPr>
          <p:nvPr>
            <p:ph type="body" idx="4294967295"/>
          </p:nvPr>
        </p:nvSpPr>
        <p:spPr>
          <a:xfrm>
            <a:off x="202525" y="661925"/>
            <a:ext cx="8831700" cy="399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800" b="1">
                <a:solidFill>
                  <a:srgbClr val="F30A87"/>
                </a:solidFill>
              </a:rPr>
              <a:t>3.	Constant Multiple Rule</a:t>
            </a:r>
            <a:endParaRPr sz="2800" b="1">
              <a:solidFill>
                <a:srgbClr val="F30A87"/>
              </a:solidFill>
            </a:endParaRPr>
          </a:p>
          <a:p>
            <a:pPr marL="457200" lvl="0" indent="0" algn="l" rtl="0">
              <a:spcBef>
                <a:spcPts val="600"/>
              </a:spcBef>
              <a:spcAft>
                <a:spcPts val="0"/>
              </a:spcAft>
              <a:buNone/>
            </a:pPr>
            <a:endParaRPr sz="2600">
              <a:solidFill>
                <a:srgbClr val="666666"/>
              </a:solidFill>
            </a:endParaRPr>
          </a:p>
        </p:txBody>
      </p:sp>
      <p:pic>
        <p:nvPicPr>
          <p:cNvPr id="388" name="Google Shape;388;p49"/>
          <p:cNvPicPr preferRelativeResize="0"/>
          <p:nvPr/>
        </p:nvPicPr>
        <p:blipFill>
          <a:blip r:embed="rId3">
            <a:alphaModFix/>
          </a:blip>
          <a:stretch>
            <a:fillRect/>
          </a:stretch>
        </p:blipFill>
        <p:spPr>
          <a:xfrm>
            <a:off x="4947138" y="866126"/>
            <a:ext cx="4120979" cy="695325"/>
          </a:xfrm>
          <a:prstGeom prst="rect">
            <a:avLst/>
          </a:prstGeom>
          <a:noFill/>
          <a:ln w="28575" cap="flat" cmpd="sng">
            <a:solidFill>
              <a:srgbClr val="741B47"/>
            </a:solidFill>
            <a:prstDash val="solid"/>
            <a:round/>
            <a:headEnd type="none" w="sm" len="sm"/>
            <a:tailEnd type="none" w="sm" len="sm"/>
          </a:ln>
        </p:spPr>
      </p:pic>
      <p:pic>
        <p:nvPicPr>
          <p:cNvPr id="389" name="Google Shape;389;p49"/>
          <p:cNvPicPr preferRelativeResize="0"/>
          <p:nvPr/>
        </p:nvPicPr>
        <p:blipFill>
          <a:blip r:embed="rId4">
            <a:alphaModFix/>
          </a:blip>
          <a:stretch>
            <a:fillRect/>
          </a:stretch>
        </p:blipFill>
        <p:spPr>
          <a:xfrm>
            <a:off x="348413" y="1425175"/>
            <a:ext cx="2438400" cy="619125"/>
          </a:xfrm>
          <a:prstGeom prst="rect">
            <a:avLst/>
          </a:prstGeom>
          <a:noFill/>
          <a:ln w="28575" cap="flat" cmpd="sng">
            <a:solidFill>
              <a:srgbClr val="BF9000"/>
            </a:solidFill>
            <a:prstDash val="solid"/>
            <a:round/>
            <a:headEnd type="none" w="sm" len="sm"/>
            <a:tailEnd type="none" w="sm" len="sm"/>
          </a:ln>
        </p:spPr>
      </p:pic>
      <p:pic>
        <p:nvPicPr>
          <p:cNvPr id="390" name="Google Shape;390;p49"/>
          <p:cNvPicPr preferRelativeResize="0"/>
          <p:nvPr/>
        </p:nvPicPr>
        <p:blipFill>
          <a:blip r:embed="rId5">
            <a:alphaModFix/>
          </a:blip>
          <a:stretch>
            <a:fillRect/>
          </a:stretch>
        </p:blipFill>
        <p:spPr>
          <a:xfrm>
            <a:off x="829413" y="2078563"/>
            <a:ext cx="1476375" cy="695325"/>
          </a:xfrm>
          <a:prstGeom prst="rect">
            <a:avLst/>
          </a:prstGeom>
          <a:noFill/>
          <a:ln>
            <a:noFill/>
          </a:ln>
        </p:spPr>
      </p:pic>
      <p:pic>
        <p:nvPicPr>
          <p:cNvPr id="391" name="Google Shape;391;p49"/>
          <p:cNvPicPr preferRelativeResize="0"/>
          <p:nvPr/>
        </p:nvPicPr>
        <p:blipFill>
          <a:blip r:embed="rId6">
            <a:alphaModFix/>
          </a:blip>
          <a:stretch>
            <a:fillRect/>
          </a:stretch>
        </p:blipFill>
        <p:spPr>
          <a:xfrm>
            <a:off x="263925" y="2750600"/>
            <a:ext cx="6304800" cy="380550"/>
          </a:xfrm>
          <a:prstGeom prst="rect">
            <a:avLst/>
          </a:prstGeom>
          <a:noFill/>
          <a:ln>
            <a:noFill/>
          </a:ln>
        </p:spPr>
      </p:pic>
      <p:pic>
        <p:nvPicPr>
          <p:cNvPr id="392" name="Google Shape;392;p49"/>
          <p:cNvPicPr preferRelativeResize="0"/>
          <p:nvPr/>
        </p:nvPicPr>
        <p:blipFill>
          <a:blip r:embed="rId7">
            <a:alphaModFix/>
          </a:blip>
          <a:stretch>
            <a:fillRect/>
          </a:stretch>
        </p:blipFill>
        <p:spPr>
          <a:xfrm>
            <a:off x="1024688" y="3087825"/>
            <a:ext cx="1762125" cy="628650"/>
          </a:xfrm>
          <a:prstGeom prst="rect">
            <a:avLst/>
          </a:prstGeom>
          <a:noFill/>
          <a:ln>
            <a:noFill/>
          </a:ln>
        </p:spPr>
      </p:pic>
      <p:pic>
        <p:nvPicPr>
          <p:cNvPr id="393" name="Google Shape;393;p49"/>
          <p:cNvPicPr preferRelativeResize="0"/>
          <p:nvPr/>
        </p:nvPicPr>
        <p:blipFill>
          <a:blip r:embed="rId8">
            <a:alphaModFix/>
          </a:blip>
          <a:stretch>
            <a:fillRect/>
          </a:stretch>
        </p:blipFill>
        <p:spPr>
          <a:xfrm>
            <a:off x="1624775" y="3761238"/>
            <a:ext cx="1162050" cy="561975"/>
          </a:xfrm>
          <a:prstGeom prst="rect">
            <a:avLst/>
          </a:prstGeom>
          <a:noFill/>
          <a:ln>
            <a:noFill/>
          </a:ln>
        </p:spPr>
      </p:pic>
      <p:pic>
        <p:nvPicPr>
          <p:cNvPr id="394" name="Google Shape;394;p49"/>
          <p:cNvPicPr preferRelativeResize="0"/>
          <p:nvPr/>
        </p:nvPicPr>
        <p:blipFill>
          <a:blip r:embed="rId9">
            <a:alphaModFix/>
          </a:blip>
          <a:stretch>
            <a:fillRect/>
          </a:stretch>
        </p:blipFill>
        <p:spPr>
          <a:xfrm>
            <a:off x="1656225" y="4461562"/>
            <a:ext cx="1427050" cy="380550"/>
          </a:xfrm>
          <a:prstGeom prst="rect">
            <a:avLst/>
          </a:prstGeom>
          <a:noFill/>
          <a:ln>
            <a:noFill/>
          </a:ln>
        </p:spPr>
      </p:pic>
      <p:pic>
        <p:nvPicPr>
          <p:cNvPr id="395" name="Google Shape;395;p49"/>
          <p:cNvPicPr preferRelativeResize="0"/>
          <p:nvPr/>
        </p:nvPicPr>
        <p:blipFill>
          <a:blip r:embed="rId10">
            <a:alphaModFix/>
          </a:blip>
          <a:stretch>
            <a:fillRect/>
          </a:stretch>
        </p:blipFill>
        <p:spPr>
          <a:xfrm>
            <a:off x="3171875" y="4483588"/>
            <a:ext cx="642378" cy="33647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10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
                                        </p:tgtEl>
                                        <p:attrNameLst>
                                          <p:attrName>style.visibility</p:attrName>
                                        </p:attrNameLst>
                                      </p:cBhvr>
                                      <p:to>
                                        <p:strVal val="visible"/>
                                      </p:to>
                                    </p:set>
                                    <p:animEffect transition="in" filter="fade">
                                      <p:cBhvr>
                                        <p:cTn id="12" dur="1000"/>
                                        <p:tgtEl>
                                          <p:spTgt spid="3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gtEl>
                                        <p:attrNameLst>
                                          <p:attrName>style.visibility</p:attrName>
                                        </p:attrNameLst>
                                      </p:cBhvr>
                                      <p:to>
                                        <p:strVal val="visible"/>
                                      </p:to>
                                    </p:set>
                                    <p:animEffect transition="in" filter="fade">
                                      <p:cBhvr>
                                        <p:cTn id="17" dur="1000"/>
                                        <p:tgtEl>
                                          <p:spTgt spid="39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2"/>
                                        </p:tgtEl>
                                        <p:attrNameLst>
                                          <p:attrName>style.visibility</p:attrName>
                                        </p:attrNameLst>
                                      </p:cBhvr>
                                      <p:to>
                                        <p:strVal val="visible"/>
                                      </p:to>
                                    </p:set>
                                    <p:animEffect transition="in" filter="fade">
                                      <p:cBhvr>
                                        <p:cTn id="22" dur="1000"/>
                                        <p:tgtEl>
                                          <p:spTgt spid="3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3"/>
                                        </p:tgtEl>
                                        <p:attrNameLst>
                                          <p:attrName>style.visibility</p:attrName>
                                        </p:attrNameLst>
                                      </p:cBhvr>
                                      <p:to>
                                        <p:strVal val="visible"/>
                                      </p:to>
                                    </p:set>
                                    <p:animEffect transition="in" filter="fade">
                                      <p:cBhvr>
                                        <p:cTn id="27" dur="1000"/>
                                        <p:tgtEl>
                                          <p:spTgt spid="39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4"/>
                                        </p:tgtEl>
                                        <p:attrNameLst>
                                          <p:attrName>style.visibility</p:attrName>
                                        </p:attrNameLst>
                                      </p:cBhvr>
                                      <p:to>
                                        <p:strVal val="visible"/>
                                      </p:to>
                                    </p:set>
                                    <p:animEffect transition="in" filter="fade">
                                      <p:cBhvr>
                                        <p:cTn id="32" dur="1000"/>
                                        <p:tgtEl>
                                          <p:spTgt spid="39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95"/>
                                        </p:tgtEl>
                                        <p:attrNameLst>
                                          <p:attrName>style.visibility</p:attrName>
                                        </p:attrNameLst>
                                      </p:cBhvr>
                                      <p:to>
                                        <p:strVal val="visible"/>
                                      </p:to>
                                    </p:set>
                                    <p:animEffect transition="in" filter="fade">
                                      <p:cBhvr>
                                        <p:cTn id="37" dur="1000"/>
                                        <p:tgtEl>
                                          <p:spTgt spid="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0"/>
          <p:cNvSpPr txBox="1">
            <a:spLocks noGrp="1"/>
          </p:cNvSpPr>
          <p:nvPr>
            <p:ph type="title" idx="4294967295"/>
          </p:nvPr>
        </p:nvSpPr>
        <p:spPr>
          <a:xfrm>
            <a:off x="109646" y="154896"/>
            <a:ext cx="8924700" cy="64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00" b="1">
                <a:solidFill>
                  <a:srgbClr val="741B47"/>
                </a:solidFill>
                <a:latin typeface="Shadows Into Light"/>
                <a:ea typeface="Shadows Into Light"/>
                <a:cs typeface="Shadows Into Light"/>
                <a:sym typeface="Shadows Into Light"/>
              </a:rPr>
              <a:t>Example of Rule #4 for Differentiation</a:t>
            </a:r>
            <a:endParaRPr sz="4600" b="1">
              <a:solidFill>
                <a:srgbClr val="741B47"/>
              </a:solidFill>
              <a:latin typeface="Shadows Into Light"/>
              <a:ea typeface="Shadows Into Light"/>
              <a:cs typeface="Shadows Into Light"/>
              <a:sym typeface="Shadows Into Light"/>
            </a:endParaRPr>
          </a:p>
        </p:txBody>
      </p:sp>
      <p:sp>
        <p:nvSpPr>
          <p:cNvPr id="401" name="Google Shape;401;p50"/>
          <p:cNvSpPr txBox="1">
            <a:spLocks noGrp="1"/>
          </p:cNvSpPr>
          <p:nvPr>
            <p:ph type="body" idx="4294967295"/>
          </p:nvPr>
        </p:nvSpPr>
        <p:spPr>
          <a:xfrm>
            <a:off x="202525" y="738125"/>
            <a:ext cx="8831700" cy="3992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800" b="1">
                <a:solidFill>
                  <a:srgbClr val="F30A87"/>
                </a:solidFill>
              </a:rPr>
              <a:t>4.	Sum-Difference Rule</a:t>
            </a:r>
            <a:endParaRPr sz="2800" b="1">
              <a:solidFill>
                <a:srgbClr val="F30A87"/>
              </a:solidFill>
            </a:endParaRPr>
          </a:p>
          <a:p>
            <a:pPr marL="457200" lvl="0" indent="0" algn="l" rtl="0">
              <a:spcBef>
                <a:spcPts val="600"/>
              </a:spcBef>
              <a:spcAft>
                <a:spcPts val="0"/>
              </a:spcAft>
              <a:buNone/>
            </a:pPr>
            <a:endParaRPr sz="2300">
              <a:solidFill>
                <a:srgbClr val="666666"/>
              </a:solidFill>
            </a:endParaRPr>
          </a:p>
          <a:p>
            <a:pPr marL="0" lvl="0" indent="0" algn="l" rtl="0">
              <a:spcBef>
                <a:spcPts val="600"/>
              </a:spcBef>
              <a:spcAft>
                <a:spcPts val="0"/>
              </a:spcAft>
              <a:buNone/>
            </a:pPr>
            <a:endParaRPr sz="2800">
              <a:solidFill>
                <a:srgbClr val="666666"/>
              </a:solidFill>
            </a:endParaRPr>
          </a:p>
        </p:txBody>
      </p:sp>
      <p:pic>
        <p:nvPicPr>
          <p:cNvPr id="402" name="Google Shape;402;p50"/>
          <p:cNvPicPr preferRelativeResize="0"/>
          <p:nvPr/>
        </p:nvPicPr>
        <p:blipFill>
          <a:blip r:embed="rId3">
            <a:alphaModFix/>
          </a:blip>
          <a:stretch>
            <a:fillRect/>
          </a:stretch>
        </p:blipFill>
        <p:spPr>
          <a:xfrm>
            <a:off x="5001752" y="1027775"/>
            <a:ext cx="3847548" cy="868800"/>
          </a:xfrm>
          <a:prstGeom prst="rect">
            <a:avLst/>
          </a:prstGeom>
          <a:noFill/>
          <a:ln w="28575" cap="flat" cmpd="sng">
            <a:solidFill>
              <a:srgbClr val="741B47"/>
            </a:solidFill>
            <a:prstDash val="solid"/>
            <a:round/>
            <a:headEnd type="none" w="sm" len="sm"/>
            <a:tailEnd type="none" w="sm" len="sm"/>
          </a:ln>
        </p:spPr>
      </p:pic>
      <p:pic>
        <p:nvPicPr>
          <p:cNvPr id="403" name="Google Shape;403;p50"/>
          <p:cNvPicPr preferRelativeResize="0"/>
          <p:nvPr/>
        </p:nvPicPr>
        <p:blipFill>
          <a:blip r:embed="rId4">
            <a:alphaModFix/>
          </a:blip>
          <a:stretch>
            <a:fillRect/>
          </a:stretch>
        </p:blipFill>
        <p:spPr>
          <a:xfrm>
            <a:off x="276350" y="1444250"/>
            <a:ext cx="3640150" cy="452325"/>
          </a:xfrm>
          <a:prstGeom prst="rect">
            <a:avLst/>
          </a:prstGeom>
          <a:noFill/>
          <a:ln w="28575" cap="flat" cmpd="sng">
            <a:solidFill>
              <a:srgbClr val="BF9000"/>
            </a:solidFill>
            <a:prstDash val="solid"/>
            <a:round/>
            <a:headEnd type="none" w="sm" len="sm"/>
            <a:tailEnd type="none" w="sm" len="sm"/>
          </a:ln>
        </p:spPr>
      </p:pic>
      <p:pic>
        <p:nvPicPr>
          <p:cNvPr id="404" name="Google Shape;404;p50"/>
          <p:cNvPicPr preferRelativeResize="0"/>
          <p:nvPr/>
        </p:nvPicPr>
        <p:blipFill>
          <a:blip r:embed="rId5">
            <a:alphaModFix/>
          </a:blip>
          <a:stretch>
            <a:fillRect/>
          </a:stretch>
        </p:blipFill>
        <p:spPr>
          <a:xfrm>
            <a:off x="276350" y="2029400"/>
            <a:ext cx="1757150" cy="343350"/>
          </a:xfrm>
          <a:prstGeom prst="rect">
            <a:avLst/>
          </a:prstGeom>
          <a:noFill/>
          <a:ln>
            <a:noFill/>
          </a:ln>
        </p:spPr>
      </p:pic>
      <p:pic>
        <p:nvPicPr>
          <p:cNvPr id="405" name="Google Shape;405;p50"/>
          <p:cNvPicPr preferRelativeResize="0"/>
          <p:nvPr/>
        </p:nvPicPr>
        <p:blipFill>
          <a:blip r:embed="rId6">
            <a:alphaModFix/>
          </a:blip>
          <a:stretch>
            <a:fillRect/>
          </a:stretch>
        </p:blipFill>
        <p:spPr>
          <a:xfrm>
            <a:off x="276350" y="2393425"/>
            <a:ext cx="5895833" cy="343350"/>
          </a:xfrm>
          <a:prstGeom prst="rect">
            <a:avLst/>
          </a:prstGeom>
          <a:noFill/>
          <a:ln>
            <a:noFill/>
          </a:ln>
        </p:spPr>
      </p:pic>
      <p:pic>
        <p:nvPicPr>
          <p:cNvPr id="406" name="Google Shape;406;p50"/>
          <p:cNvPicPr preferRelativeResize="0"/>
          <p:nvPr/>
        </p:nvPicPr>
        <p:blipFill>
          <a:blip r:embed="rId7">
            <a:alphaModFix/>
          </a:blip>
          <a:stretch>
            <a:fillRect/>
          </a:stretch>
        </p:blipFill>
        <p:spPr>
          <a:xfrm>
            <a:off x="1384325" y="2757438"/>
            <a:ext cx="2190750" cy="600075"/>
          </a:xfrm>
          <a:prstGeom prst="rect">
            <a:avLst/>
          </a:prstGeom>
          <a:noFill/>
          <a:ln>
            <a:noFill/>
          </a:ln>
        </p:spPr>
      </p:pic>
      <p:pic>
        <p:nvPicPr>
          <p:cNvPr id="407" name="Google Shape;407;p50"/>
          <p:cNvPicPr preferRelativeResize="0"/>
          <p:nvPr/>
        </p:nvPicPr>
        <p:blipFill rotWithShape="1">
          <a:blip r:embed="rId8">
            <a:alphaModFix/>
          </a:blip>
          <a:srcRect t="12541"/>
          <a:stretch/>
        </p:blipFill>
        <p:spPr>
          <a:xfrm>
            <a:off x="1971275" y="3466175"/>
            <a:ext cx="1954800" cy="524800"/>
          </a:xfrm>
          <a:prstGeom prst="rect">
            <a:avLst/>
          </a:prstGeom>
          <a:noFill/>
          <a:ln>
            <a:noFill/>
          </a:ln>
        </p:spPr>
      </p:pic>
      <p:pic>
        <p:nvPicPr>
          <p:cNvPr id="408" name="Google Shape;408;p50"/>
          <p:cNvPicPr preferRelativeResize="0"/>
          <p:nvPr/>
        </p:nvPicPr>
        <p:blipFill>
          <a:blip r:embed="rId9">
            <a:alphaModFix/>
          </a:blip>
          <a:stretch>
            <a:fillRect/>
          </a:stretch>
        </p:blipFill>
        <p:spPr>
          <a:xfrm>
            <a:off x="1990183" y="4175825"/>
            <a:ext cx="1155942" cy="45232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1000"/>
                                        <p:tgtEl>
                                          <p:spTgt spid="4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4"/>
                                        </p:tgtEl>
                                        <p:attrNameLst>
                                          <p:attrName>style.visibility</p:attrName>
                                        </p:attrNameLst>
                                      </p:cBhvr>
                                      <p:to>
                                        <p:strVal val="visible"/>
                                      </p:to>
                                    </p:set>
                                    <p:animEffect transition="in" filter="fade">
                                      <p:cBhvr>
                                        <p:cTn id="12" dur="1000"/>
                                        <p:tgtEl>
                                          <p:spTgt spid="4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5"/>
                                        </p:tgtEl>
                                        <p:attrNameLst>
                                          <p:attrName>style.visibility</p:attrName>
                                        </p:attrNameLst>
                                      </p:cBhvr>
                                      <p:to>
                                        <p:strVal val="visible"/>
                                      </p:to>
                                    </p:set>
                                    <p:animEffect transition="in" filter="fade">
                                      <p:cBhvr>
                                        <p:cTn id="17" dur="1000"/>
                                        <p:tgtEl>
                                          <p:spTgt spid="40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6"/>
                                        </p:tgtEl>
                                        <p:attrNameLst>
                                          <p:attrName>style.visibility</p:attrName>
                                        </p:attrNameLst>
                                      </p:cBhvr>
                                      <p:to>
                                        <p:strVal val="visible"/>
                                      </p:to>
                                    </p:set>
                                    <p:animEffect transition="in" filter="fade">
                                      <p:cBhvr>
                                        <p:cTn id="22" dur="1000"/>
                                        <p:tgtEl>
                                          <p:spTgt spid="4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7"/>
                                        </p:tgtEl>
                                        <p:attrNameLst>
                                          <p:attrName>style.visibility</p:attrName>
                                        </p:attrNameLst>
                                      </p:cBhvr>
                                      <p:to>
                                        <p:strVal val="visible"/>
                                      </p:to>
                                    </p:set>
                                    <p:animEffect transition="in" filter="fade">
                                      <p:cBhvr>
                                        <p:cTn id="27" dur="1000"/>
                                        <p:tgtEl>
                                          <p:spTgt spid="40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8"/>
                                        </p:tgtEl>
                                        <p:attrNameLst>
                                          <p:attrName>style.visibility</p:attrName>
                                        </p:attrNameLst>
                                      </p:cBhvr>
                                      <p:to>
                                        <p:strVal val="visible"/>
                                      </p:to>
                                    </p:set>
                                    <p:animEffect transition="in" filter="fade">
                                      <p:cBhvr>
                                        <p:cTn id="32" dur="1000"/>
                                        <p:tgtEl>
                                          <p:spTgt spid="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51"/>
          <p:cNvPicPr preferRelativeResize="0"/>
          <p:nvPr/>
        </p:nvPicPr>
        <p:blipFill>
          <a:blip r:embed="rId3">
            <a:alphaModFix/>
          </a:blip>
          <a:stretch>
            <a:fillRect/>
          </a:stretch>
        </p:blipFill>
        <p:spPr>
          <a:xfrm>
            <a:off x="152400" y="152400"/>
            <a:ext cx="3824700" cy="366350"/>
          </a:xfrm>
          <a:prstGeom prst="rect">
            <a:avLst/>
          </a:prstGeom>
          <a:noFill/>
          <a:ln w="28575" cap="flat" cmpd="sng">
            <a:solidFill>
              <a:srgbClr val="7F6000"/>
            </a:solidFill>
            <a:prstDash val="solid"/>
            <a:round/>
            <a:headEnd type="none" w="sm" len="sm"/>
            <a:tailEnd type="none" w="sm" len="sm"/>
          </a:ln>
        </p:spPr>
      </p:pic>
      <p:pic>
        <p:nvPicPr>
          <p:cNvPr id="414" name="Google Shape;414;p51"/>
          <p:cNvPicPr preferRelativeResize="0"/>
          <p:nvPr/>
        </p:nvPicPr>
        <p:blipFill>
          <a:blip r:embed="rId4">
            <a:alphaModFix/>
          </a:blip>
          <a:stretch>
            <a:fillRect/>
          </a:stretch>
        </p:blipFill>
        <p:spPr>
          <a:xfrm>
            <a:off x="76200" y="594950"/>
            <a:ext cx="5346744" cy="366350"/>
          </a:xfrm>
          <a:prstGeom prst="rect">
            <a:avLst/>
          </a:prstGeom>
          <a:noFill/>
          <a:ln>
            <a:noFill/>
          </a:ln>
        </p:spPr>
      </p:pic>
      <p:pic>
        <p:nvPicPr>
          <p:cNvPr id="415" name="Google Shape;415;p51"/>
          <p:cNvPicPr preferRelativeResize="0"/>
          <p:nvPr/>
        </p:nvPicPr>
        <p:blipFill>
          <a:blip r:embed="rId5">
            <a:alphaModFix/>
          </a:blip>
          <a:stretch>
            <a:fillRect/>
          </a:stretch>
        </p:blipFill>
        <p:spPr>
          <a:xfrm>
            <a:off x="76200" y="977425"/>
            <a:ext cx="7529225" cy="311125"/>
          </a:xfrm>
          <a:prstGeom prst="rect">
            <a:avLst/>
          </a:prstGeom>
          <a:noFill/>
          <a:ln>
            <a:noFill/>
          </a:ln>
        </p:spPr>
      </p:pic>
      <p:pic>
        <p:nvPicPr>
          <p:cNvPr id="416" name="Google Shape;416;p51"/>
          <p:cNvPicPr preferRelativeResize="0"/>
          <p:nvPr/>
        </p:nvPicPr>
        <p:blipFill>
          <a:blip r:embed="rId6">
            <a:alphaModFix/>
          </a:blip>
          <a:stretch>
            <a:fillRect/>
          </a:stretch>
        </p:blipFill>
        <p:spPr>
          <a:xfrm>
            <a:off x="152400" y="1364750"/>
            <a:ext cx="2680175" cy="441250"/>
          </a:xfrm>
          <a:prstGeom prst="rect">
            <a:avLst/>
          </a:prstGeom>
          <a:noFill/>
          <a:ln>
            <a:noFill/>
          </a:ln>
        </p:spPr>
      </p:pic>
      <p:sp>
        <p:nvSpPr>
          <p:cNvPr id="417" name="Google Shape;417;p51"/>
          <p:cNvSpPr txBox="1"/>
          <p:nvPr/>
        </p:nvSpPr>
        <p:spPr>
          <a:xfrm>
            <a:off x="917575" y="1820800"/>
            <a:ext cx="139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Lato"/>
                <a:ea typeface="Lato"/>
                <a:cs typeface="Lato"/>
                <a:sym typeface="Lato"/>
              </a:rPr>
              <a:t>If P = $300</a:t>
            </a:r>
            <a:endParaRPr sz="1600">
              <a:latin typeface="Lato"/>
              <a:ea typeface="Lato"/>
              <a:cs typeface="Lato"/>
              <a:sym typeface="Lato"/>
            </a:endParaRPr>
          </a:p>
        </p:txBody>
      </p:sp>
      <p:sp>
        <p:nvSpPr>
          <p:cNvPr id="418" name="Google Shape;418;p51"/>
          <p:cNvSpPr txBox="1"/>
          <p:nvPr/>
        </p:nvSpPr>
        <p:spPr>
          <a:xfrm>
            <a:off x="2338000" y="1818575"/>
            <a:ext cx="139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Lato"/>
                <a:ea typeface="Lato"/>
                <a:cs typeface="Lato"/>
                <a:sym typeface="Lato"/>
              </a:rPr>
              <a:t>Q = 300,000</a:t>
            </a:r>
            <a:endParaRPr sz="1600">
              <a:latin typeface="Lato"/>
              <a:ea typeface="Lato"/>
              <a:cs typeface="Lato"/>
              <a:sym typeface="Lato"/>
            </a:endParaRPr>
          </a:p>
        </p:txBody>
      </p:sp>
      <p:sp>
        <p:nvSpPr>
          <p:cNvPr id="419" name="Google Shape;419;p51"/>
          <p:cNvSpPr txBox="1"/>
          <p:nvPr/>
        </p:nvSpPr>
        <p:spPr>
          <a:xfrm>
            <a:off x="444100" y="2294275"/>
            <a:ext cx="17391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u="sng">
                <a:latin typeface="Lato"/>
                <a:ea typeface="Lato"/>
                <a:cs typeface="Lato"/>
                <a:sym typeface="Lato"/>
              </a:rPr>
              <a:t>dQ</a:t>
            </a:r>
            <a:r>
              <a:rPr lang="en" sz="1700">
                <a:latin typeface="Lato"/>
                <a:ea typeface="Lato"/>
                <a:cs typeface="Lato"/>
                <a:sym typeface="Lato"/>
              </a:rPr>
              <a:t> </a:t>
            </a:r>
            <a:r>
              <a:rPr lang="en" sz="1700" baseline="-25000">
                <a:latin typeface="Lato"/>
                <a:ea typeface="Lato"/>
                <a:cs typeface="Lato"/>
                <a:sym typeface="Lato"/>
              </a:rPr>
              <a:t>=</a:t>
            </a:r>
            <a:r>
              <a:rPr lang="en" sz="1700">
                <a:latin typeface="Lato"/>
                <a:ea typeface="Lato"/>
                <a:cs typeface="Lato"/>
                <a:sym typeface="Lato"/>
              </a:rPr>
              <a:t> -2000</a:t>
            </a:r>
            <a:endParaRPr sz="1700">
              <a:latin typeface="Lato"/>
              <a:ea typeface="Lato"/>
              <a:cs typeface="Lato"/>
              <a:sym typeface="Lato"/>
            </a:endParaRPr>
          </a:p>
          <a:p>
            <a:pPr marL="0" lvl="0" indent="0" algn="l" rtl="0">
              <a:spcBef>
                <a:spcPts val="0"/>
              </a:spcBef>
              <a:spcAft>
                <a:spcPts val="0"/>
              </a:spcAft>
              <a:buNone/>
            </a:pPr>
            <a:r>
              <a:rPr lang="en" sz="1700">
                <a:latin typeface="Lato"/>
                <a:ea typeface="Lato"/>
                <a:cs typeface="Lato"/>
                <a:sym typeface="Lato"/>
              </a:rPr>
              <a:t>dP</a:t>
            </a:r>
            <a:endParaRPr sz="1700">
              <a:latin typeface="Lato"/>
              <a:ea typeface="Lato"/>
              <a:cs typeface="Lato"/>
              <a:sym typeface="Lato"/>
            </a:endParaRPr>
          </a:p>
        </p:txBody>
      </p:sp>
      <p:pic>
        <p:nvPicPr>
          <p:cNvPr id="420" name="Google Shape;420;p51"/>
          <p:cNvPicPr preferRelativeResize="0"/>
          <p:nvPr/>
        </p:nvPicPr>
        <p:blipFill rotWithShape="1">
          <a:blip r:embed="rId7">
            <a:alphaModFix/>
          </a:blip>
          <a:srcRect/>
          <a:stretch/>
        </p:blipFill>
        <p:spPr>
          <a:xfrm>
            <a:off x="389775" y="3185750"/>
            <a:ext cx="1416000" cy="7080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0"/>
              </a:srgbClr>
            </a:outerShdw>
          </a:effectLst>
        </p:spPr>
      </p:pic>
      <p:sp>
        <p:nvSpPr>
          <p:cNvPr id="421" name="Google Shape;421;p51"/>
          <p:cNvSpPr txBox="1"/>
          <p:nvPr/>
        </p:nvSpPr>
        <p:spPr>
          <a:xfrm>
            <a:off x="2059875" y="3194650"/>
            <a:ext cx="2874000" cy="769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aseline="-25000">
                <a:latin typeface="Lato"/>
                <a:ea typeface="Lato"/>
                <a:cs typeface="Lato"/>
                <a:sym typeface="Lato"/>
              </a:rPr>
              <a:t>=</a:t>
            </a:r>
            <a:r>
              <a:rPr lang="en" sz="1900">
                <a:latin typeface="Lato"/>
                <a:ea typeface="Lato"/>
                <a:cs typeface="Lato"/>
                <a:sym typeface="Lato"/>
              </a:rPr>
              <a:t> -2000 </a:t>
            </a:r>
            <a:r>
              <a:rPr lang="en" sz="1900" baseline="-25000">
                <a:latin typeface="Lato"/>
                <a:ea typeface="Lato"/>
                <a:cs typeface="Lato"/>
                <a:sym typeface="Lato"/>
              </a:rPr>
              <a:t>x</a:t>
            </a:r>
            <a:r>
              <a:rPr lang="en" sz="1900">
                <a:latin typeface="Lato"/>
                <a:ea typeface="Lato"/>
                <a:cs typeface="Lato"/>
                <a:sym typeface="Lato"/>
              </a:rPr>
              <a:t>  </a:t>
            </a:r>
            <a:r>
              <a:rPr lang="en" sz="1900" u="sng">
                <a:latin typeface="Lato"/>
                <a:ea typeface="Lato"/>
                <a:cs typeface="Lato"/>
                <a:sym typeface="Lato"/>
              </a:rPr>
              <a:t>    300     </a:t>
            </a:r>
            <a:r>
              <a:rPr lang="en" sz="1900" u="sng">
                <a:solidFill>
                  <a:srgbClr val="FFFFFF"/>
                </a:solidFill>
                <a:latin typeface="Lato"/>
                <a:ea typeface="Lato"/>
                <a:cs typeface="Lato"/>
                <a:sym typeface="Lato"/>
              </a:rPr>
              <a:t>.</a:t>
            </a:r>
            <a:endParaRPr sz="1900" u="sng">
              <a:solidFill>
                <a:srgbClr val="FFFFFF"/>
              </a:solidFill>
              <a:latin typeface="Lato"/>
              <a:ea typeface="Lato"/>
              <a:cs typeface="Lato"/>
              <a:sym typeface="Lato"/>
            </a:endParaRPr>
          </a:p>
          <a:p>
            <a:pPr marL="0" lvl="0" indent="0" algn="l" rtl="0">
              <a:spcBef>
                <a:spcPts val="0"/>
              </a:spcBef>
              <a:spcAft>
                <a:spcPts val="0"/>
              </a:spcAft>
              <a:buNone/>
            </a:pPr>
            <a:r>
              <a:rPr lang="en" sz="1900">
                <a:latin typeface="Lato"/>
                <a:ea typeface="Lato"/>
                <a:cs typeface="Lato"/>
                <a:sym typeface="Lato"/>
              </a:rPr>
              <a:t>                      300000</a:t>
            </a:r>
            <a:endParaRPr sz="1900">
              <a:latin typeface="Lato"/>
              <a:ea typeface="Lato"/>
              <a:cs typeface="Lato"/>
              <a:sym typeface="Lato"/>
            </a:endParaRPr>
          </a:p>
        </p:txBody>
      </p:sp>
      <p:sp>
        <p:nvSpPr>
          <p:cNvPr id="422" name="Google Shape;422;p51"/>
          <p:cNvSpPr txBox="1"/>
          <p:nvPr/>
        </p:nvSpPr>
        <p:spPr>
          <a:xfrm>
            <a:off x="4166800" y="3266375"/>
            <a:ext cx="1390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latin typeface="Lato"/>
                <a:ea typeface="Lato"/>
                <a:cs typeface="Lato"/>
                <a:sym typeface="Lato"/>
              </a:rPr>
              <a:t>= -2</a:t>
            </a:r>
            <a:endParaRPr sz="1800">
              <a:latin typeface="Lato"/>
              <a:ea typeface="Lato"/>
              <a:cs typeface="Lato"/>
              <a:sym typeface="Lato"/>
            </a:endParaRPr>
          </a:p>
        </p:txBody>
      </p:sp>
      <p:sp>
        <p:nvSpPr>
          <p:cNvPr id="423" name="Google Shape;423;p51"/>
          <p:cNvSpPr txBox="1"/>
          <p:nvPr/>
        </p:nvSpPr>
        <p:spPr>
          <a:xfrm>
            <a:off x="357700" y="4230750"/>
            <a:ext cx="710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u="sng">
                <a:latin typeface="Lato"/>
                <a:ea typeface="Lato"/>
                <a:cs typeface="Lato"/>
                <a:sym typeface="Lato"/>
              </a:rPr>
              <a:t>Here PED = - 2 ---- What does it mean???</a:t>
            </a:r>
            <a:endParaRPr sz="2800" b="1" u="sng">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1000"/>
                                        <p:tgtEl>
                                          <p:spTgt spid="4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
                                        </p:tgtEl>
                                        <p:attrNameLst>
                                          <p:attrName>style.visibility</p:attrName>
                                        </p:attrNameLst>
                                      </p:cBhvr>
                                      <p:to>
                                        <p:strVal val="visible"/>
                                      </p:to>
                                    </p:set>
                                    <p:animEffect transition="in" filter="fade">
                                      <p:cBhvr>
                                        <p:cTn id="12" dur="1000"/>
                                        <p:tgtEl>
                                          <p:spTgt spid="4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8"/>
                                        </p:tgtEl>
                                        <p:attrNameLst>
                                          <p:attrName>style.visibility</p:attrName>
                                        </p:attrNameLst>
                                      </p:cBhvr>
                                      <p:to>
                                        <p:strVal val="visible"/>
                                      </p:to>
                                    </p:set>
                                    <p:animEffect transition="in" filter="fade">
                                      <p:cBhvr>
                                        <p:cTn id="17" dur="1000"/>
                                        <p:tgtEl>
                                          <p:spTgt spid="4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10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0"/>
                                        </p:tgtEl>
                                        <p:attrNameLst>
                                          <p:attrName>style.visibility</p:attrName>
                                        </p:attrNameLst>
                                      </p:cBhvr>
                                      <p:to>
                                        <p:strVal val="visible"/>
                                      </p:to>
                                    </p:set>
                                    <p:animEffect transition="in" filter="fade">
                                      <p:cBhvr>
                                        <p:cTn id="27" dur="1000"/>
                                        <p:tgtEl>
                                          <p:spTgt spid="4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21"/>
                                        </p:tgtEl>
                                        <p:attrNameLst>
                                          <p:attrName>style.visibility</p:attrName>
                                        </p:attrNameLst>
                                      </p:cBhvr>
                                      <p:to>
                                        <p:strVal val="visible"/>
                                      </p:to>
                                    </p:set>
                                    <p:animEffect transition="in" filter="fade">
                                      <p:cBhvr>
                                        <p:cTn id="32" dur="1000"/>
                                        <p:tgtEl>
                                          <p:spTgt spid="4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22"/>
                                        </p:tgtEl>
                                        <p:attrNameLst>
                                          <p:attrName>style.visibility</p:attrName>
                                        </p:attrNameLst>
                                      </p:cBhvr>
                                      <p:to>
                                        <p:strVal val="visible"/>
                                      </p:to>
                                    </p:set>
                                    <p:animEffect transition="in" filter="fade">
                                      <p:cBhvr>
                                        <p:cTn id="37" dur="1000"/>
                                        <p:tgtEl>
                                          <p:spTgt spid="4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23"/>
                                        </p:tgtEl>
                                        <p:attrNameLst>
                                          <p:attrName>style.visibility</p:attrName>
                                        </p:attrNameLst>
                                      </p:cBhvr>
                                      <p:to>
                                        <p:strVal val="visible"/>
                                      </p:to>
                                    </p:set>
                                    <p:animEffect transition="in" filter="fade">
                                      <p:cBhvr>
                                        <p:cTn id="42" dur="10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4"/>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434343"/>
                </a:solidFill>
              </a:rPr>
              <a:t>Measurement of PED - Five Coefficients </a:t>
            </a:r>
            <a:endParaRPr sz="2600" b="1">
              <a:solidFill>
                <a:srgbClr val="434343"/>
              </a:solidFill>
            </a:endParaRPr>
          </a:p>
        </p:txBody>
      </p:sp>
      <p:sp>
        <p:nvSpPr>
          <p:cNvPr id="329" name="Google Shape;329;p44"/>
          <p:cNvSpPr txBox="1">
            <a:spLocks noGrp="1"/>
          </p:cNvSpPr>
          <p:nvPr>
            <p:ph type="body" idx="1"/>
          </p:nvPr>
        </p:nvSpPr>
        <p:spPr>
          <a:xfrm>
            <a:off x="1203200" y="725600"/>
            <a:ext cx="7384500" cy="3848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AutoNum type="arabicPeriod"/>
            </a:pPr>
            <a:r>
              <a:rPr lang="en">
                <a:solidFill>
                  <a:schemeClr val="dk1"/>
                </a:solidFill>
              </a:rPr>
              <a:t>Perfectly Inelastic Demand  (</a:t>
            </a:r>
            <a:r>
              <a:rPr lang="en" i="1">
                <a:solidFill>
                  <a:schemeClr val="dk1"/>
                </a:solidFill>
              </a:rPr>
              <a:t>e</a:t>
            </a:r>
            <a:r>
              <a:rPr lang="en" i="1" baseline="-25000">
                <a:solidFill>
                  <a:schemeClr val="dk1"/>
                </a:solidFill>
              </a:rPr>
              <a:t>D</a:t>
            </a:r>
            <a:r>
              <a:rPr lang="en" i="1">
                <a:solidFill>
                  <a:schemeClr val="dk1"/>
                </a:solidFill>
              </a:rPr>
              <a:t> = </a:t>
            </a:r>
            <a:r>
              <a:rPr lang="en">
                <a:solidFill>
                  <a:schemeClr val="dk1"/>
                </a:solidFill>
              </a:rPr>
              <a:t>0)</a:t>
            </a:r>
            <a:endParaRPr>
              <a:solidFill>
                <a:srgbClr val="000000"/>
              </a:solidFill>
            </a:endParaRPr>
          </a:p>
          <a:p>
            <a:pPr marL="457200" lvl="0" indent="-381000" algn="l" rtl="0">
              <a:spcBef>
                <a:spcPts val="0"/>
              </a:spcBef>
              <a:spcAft>
                <a:spcPts val="0"/>
              </a:spcAft>
              <a:buClr>
                <a:schemeClr val="dk1"/>
              </a:buClr>
              <a:buSzPts val="2400"/>
              <a:buAutoNum type="arabicPeriod"/>
            </a:pPr>
            <a:r>
              <a:rPr lang="en">
                <a:solidFill>
                  <a:schemeClr val="dk1"/>
                </a:solidFill>
              </a:rPr>
              <a:t>Inelastic/Less than Unit Elastic Demand(</a:t>
            </a:r>
            <a:r>
              <a:rPr lang="en" i="1">
                <a:solidFill>
                  <a:schemeClr val="dk1"/>
                </a:solidFill>
              </a:rPr>
              <a:t>e</a:t>
            </a:r>
            <a:r>
              <a:rPr lang="en" i="1" baseline="-25000">
                <a:solidFill>
                  <a:schemeClr val="dk1"/>
                </a:solidFill>
              </a:rPr>
              <a:t>D</a:t>
            </a:r>
            <a:r>
              <a:rPr lang="en" i="1">
                <a:solidFill>
                  <a:schemeClr val="dk1"/>
                </a:solidFill>
              </a:rPr>
              <a:t> &lt; </a:t>
            </a:r>
            <a:r>
              <a:rPr lang="en">
                <a:solidFill>
                  <a:schemeClr val="dk1"/>
                </a:solidFill>
              </a:rPr>
              <a:t>1)</a:t>
            </a:r>
            <a:endParaRPr>
              <a:solidFill>
                <a:srgbClr val="000000"/>
              </a:solidFill>
            </a:endParaRPr>
          </a:p>
          <a:p>
            <a:pPr marL="457200" lvl="0" indent="-381000" algn="l" rtl="0">
              <a:spcBef>
                <a:spcPts val="0"/>
              </a:spcBef>
              <a:spcAft>
                <a:spcPts val="0"/>
              </a:spcAft>
              <a:buClr>
                <a:schemeClr val="dk1"/>
              </a:buClr>
              <a:buSzPts val="2400"/>
              <a:buAutoNum type="arabicPeriod"/>
            </a:pPr>
            <a:r>
              <a:rPr lang="en">
                <a:solidFill>
                  <a:schemeClr val="dk1"/>
                </a:solidFill>
              </a:rPr>
              <a:t>Unitary Elastic Demand (</a:t>
            </a:r>
            <a:r>
              <a:rPr lang="en" i="1">
                <a:solidFill>
                  <a:schemeClr val="dk1"/>
                </a:solidFill>
              </a:rPr>
              <a:t>e</a:t>
            </a:r>
            <a:r>
              <a:rPr lang="en" i="1" baseline="-25000">
                <a:solidFill>
                  <a:schemeClr val="dk1"/>
                </a:solidFill>
              </a:rPr>
              <a:t>D</a:t>
            </a:r>
            <a:r>
              <a:rPr lang="en" i="1">
                <a:solidFill>
                  <a:schemeClr val="dk1"/>
                </a:solidFill>
              </a:rPr>
              <a:t> = </a:t>
            </a:r>
            <a:r>
              <a:rPr lang="en">
                <a:solidFill>
                  <a:schemeClr val="dk1"/>
                </a:solidFill>
              </a:rPr>
              <a:t>1)</a:t>
            </a:r>
            <a:endParaRPr>
              <a:solidFill>
                <a:srgbClr val="000000"/>
              </a:solidFill>
            </a:endParaRPr>
          </a:p>
          <a:p>
            <a:pPr marL="457200" lvl="0" indent="-381000" algn="l" rtl="0">
              <a:spcBef>
                <a:spcPts val="0"/>
              </a:spcBef>
              <a:spcAft>
                <a:spcPts val="0"/>
              </a:spcAft>
              <a:buClr>
                <a:schemeClr val="dk1"/>
              </a:buClr>
              <a:buSzPts val="2400"/>
              <a:buAutoNum type="arabicPeriod"/>
            </a:pPr>
            <a:r>
              <a:rPr lang="en">
                <a:solidFill>
                  <a:schemeClr val="dk1"/>
                </a:solidFill>
              </a:rPr>
              <a:t>Elastic /More than Unit Elastic Demand (</a:t>
            </a:r>
            <a:r>
              <a:rPr lang="en" i="1">
                <a:solidFill>
                  <a:schemeClr val="dk1"/>
                </a:solidFill>
              </a:rPr>
              <a:t>e</a:t>
            </a:r>
            <a:r>
              <a:rPr lang="en" i="1" baseline="-25000">
                <a:solidFill>
                  <a:schemeClr val="dk1"/>
                </a:solidFill>
              </a:rPr>
              <a:t>D</a:t>
            </a:r>
            <a:r>
              <a:rPr lang="en" i="1">
                <a:solidFill>
                  <a:schemeClr val="dk1"/>
                </a:solidFill>
              </a:rPr>
              <a:t> &gt; </a:t>
            </a:r>
            <a:r>
              <a:rPr lang="en">
                <a:solidFill>
                  <a:schemeClr val="dk1"/>
                </a:solidFill>
              </a:rPr>
              <a:t>1)</a:t>
            </a:r>
            <a:endParaRPr>
              <a:solidFill>
                <a:srgbClr val="000000"/>
              </a:solidFill>
            </a:endParaRPr>
          </a:p>
          <a:p>
            <a:pPr marL="457200" lvl="0" indent="-381000" algn="l" rtl="0">
              <a:spcBef>
                <a:spcPts val="0"/>
              </a:spcBef>
              <a:spcAft>
                <a:spcPts val="0"/>
              </a:spcAft>
              <a:buClr>
                <a:schemeClr val="dk1"/>
              </a:buClr>
              <a:buSzPts val="2400"/>
              <a:buAutoNum type="arabicPeriod"/>
            </a:pPr>
            <a:r>
              <a:rPr lang="en">
                <a:solidFill>
                  <a:schemeClr val="dk1"/>
                </a:solidFill>
              </a:rPr>
              <a:t>Perfectly Elastic Demand (</a:t>
            </a:r>
            <a:r>
              <a:rPr lang="en" i="1">
                <a:solidFill>
                  <a:schemeClr val="dk1"/>
                </a:solidFill>
              </a:rPr>
              <a:t>e</a:t>
            </a:r>
            <a:r>
              <a:rPr lang="en" i="1" baseline="-25000">
                <a:solidFill>
                  <a:schemeClr val="dk1"/>
                </a:solidFill>
              </a:rPr>
              <a:t>D</a:t>
            </a:r>
            <a:r>
              <a:rPr lang="en" i="1">
                <a:solidFill>
                  <a:schemeClr val="dk1"/>
                </a:solidFill>
              </a:rPr>
              <a:t> = </a:t>
            </a:r>
            <a:r>
              <a:rPr lang="en">
                <a:solidFill>
                  <a:schemeClr val="dk1"/>
                </a:solidFill>
              </a:rPr>
              <a:t>∞)</a:t>
            </a:r>
            <a:endParaRPr>
              <a:solidFill>
                <a:srgbClr val="000000"/>
              </a:solidFill>
            </a:endParaRPr>
          </a:p>
          <a:p>
            <a:pPr marL="1828800" lvl="0" indent="0" algn="l" rtl="0">
              <a:spcBef>
                <a:spcPts val="600"/>
              </a:spcBef>
              <a:spcAft>
                <a:spcPts val="0"/>
              </a:spcAft>
              <a:buNone/>
            </a:pPr>
            <a:endParaRPr>
              <a:solidFill>
                <a:schemeClr val="dk1"/>
              </a:solidFill>
            </a:endParaRPr>
          </a:p>
        </p:txBody>
      </p:sp>
      <p:sp>
        <p:nvSpPr>
          <p:cNvPr id="330" name="Google Shape;330;p44"/>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1322170941"/>
      </p:ext>
    </p:extLst>
  </p:cSld>
  <p:clrMapOvr>
    <a:masterClrMapping/>
  </p:clrMapOvr>
  <p:transition spd="slow">
    <p:cove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5"/>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434343"/>
                </a:solidFill>
              </a:rPr>
              <a:t>Measurement of PED - Five Coefficients </a:t>
            </a:r>
            <a:endParaRPr sz="2600" b="1">
              <a:solidFill>
                <a:srgbClr val="434343"/>
              </a:solidFill>
            </a:endParaRPr>
          </a:p>
        </p:txBody>
      </p:sp>
      <p:sp>
        <p:nvSpPr>
          <p:cNvPr id="336" name="Google Shape;336;p45"/>
          <p:cNvSpPr txBox="1">
            <a:spLocks noGrp="1"/>
          </p:cNvSpPr>
          <p:nvPr>
            <p:ph type="body" idx="1"/>
          </p:nvPr>
        </p:nvSpPr>
        <p:spPr>
          <a:xfrm>
            <a:off x="76209" y="725600"/>
            <a:ext cx="4598891" cy="384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FFFFFF"/>
              </a:buClr>
              <a:buSzPts val="2200"/>
              <a:buAutoNum type="arabicPeriod"/>
            </a:pPr>
            <a:r>
              <a:rPr lang="en" sz="2200" b="1" dirty="0">
                <a:solidFill>
                  <a:srgbClr val="FFFFFF"/>
                </a:solidFill>
                <a:highlight>
                  <a:srgbClr val="FF0000"/>
                </a:highlight>
              </a:rPr>
              <a:t>Perfectly Inelastic Demand  (</a:t>
            </a:r>
            <a:r>
              <a:rPr lang="en" sz="2200" b="1" i="1" dirty="0">
                <a:solidFill>
                  <a:srgbClr val="FFFFFF"/>
                </a:solidFill>
                <a:highlight>
                  <a:srgbClr val="FF0000"/>
                </a:highlight>
              </a:rPr>
              <a:t>e</a:t>
            </a:r>
            <a:r>
              <a:rPr lang="en" sz="2200" b="1" i="1" baseline="-25000" dirty="0">
                <a:solidFill>
                  <a:srgbClr val="FFFFFF"/>
                </a:solidFill>
                <a:highlight>
                  <a:srgbClr val="FF0000"/>
                </a:highlight>
              </a:rPr>
              <a:t>D</a:t>
            </a:r>
            <a:r>
              <a:rPr lang="en" sz="2200" b="1" i="1" dirty="0">
                <a:solidFill>
                  <a:srgbClr val="FFFFFF"/>
                </a:solidFill>
                <a:highlight>
                  <a:srgbClr val="FF0000"/>
                </a:highlight>
              </a:rPr>
              <a:t> = </a:t>
            </a:r>
            <a:r>
              <a:rPr lang="en" sz="2200" b="1" dirty="0">
                <a:solidFill>
                  <a:srgbClr val="FFFFFF"/>
                </a:solidFill>
                <a:highlight>
                  <a:srgbClr val="FF0000"/>
                </a:highlight>
              </a:rPr>
              <a:t>0)</a:t>
            </a:r>
            <a:endParaRPr sz="2200" b="1" dirty="0">
              <a:solidFill>
                <a:srgbClr val="FFFFFF"/>
              </a:solidFill>
              <a:highlight>
                <a:srgbClr val="FF0000"/>
              </a:highlight>
            </a:endParaRPr>
          </a:p>
          <a:p>
            <a:pPr marL="457200" lvl="0" indent="0" algn="l" rtl="0">
              <a:spcBef>
                <a:spcPts val="0"/>
              </a:spcBef>
              <a:spcAft>
                <a:spcPts val="0"/>
              </a:spcAft>
              <a:buNone/>
            </a:pPr>
            <a:r>
              <a:rPr lang="en" sz="2200" dirty="0">
                <a:solidFill>
                  <a:schemeClr val="dk1"/>
                </a:solidFill>
              </a:rPr>
              <a:t>Quantity demanded does not change</a:t>
            </a:r>
            <a:r>
              <a:rPr lang="en" sz="2200" dirty="0">
                <a:solidFill>
                  <a:srgbClr val="000000"/>
                </a:solidFill>
              </a:rPr>
              <a:t> </a:t>
            </a:r>
            <a:r>
              <a:rPr lang="en" sz="2200" dirty="0">
                <a:solidFill>
                  <a:schemeClr val="dk1"/>
                </a:solidFill>
              </a:rPr>
              <a:t>as price changes.</a:t>
            </a:r>
            <a:endParaRPr sz="2200" dirty="0">
              <a:solidFill>
                <a:schemeClr val="dk1"/>
              </a:solidFill>
            </a:endParaRPr>
          </a:p>
          <a:p>
            <a:pPr marL="457200" lvl="0" indent="0" algn="l" rtl="0">
              <a:spcBef>
                <a:spcPts val="0"/>
              </a:spcBef>
              <a:spcAft>
                <a:spcPts val="0"/>
              </a:spcAft>
              <a:buNone/>
            </a:pPr>
            <a:endParaRPr sz="2200" dirty="0">
              <a:solidFill>
                <a:schemeClr val="dk1"/>
              </a:solidFill>
            </a:endParaRPr>
          </a:p>
          <a:p>
            <a:pPr marL="1828800" lvl="0" indent="0" algn="l" rtl="0">
              <a:spcBef>
                <a:spcPts val="600"/>
              </a:spcBef>
              <a:spcAft>
                <a:spcPts val="0"/>
              </a:spcAft>
              <a:buNone/>
            </a:pPr>
            <a:endParaRPr sz="2200" dirty="0">
              <a:solidFill>
                <a:schemeClr val="dk1"/>
              </a:solidFill>
            </a:endParaRPr>
          </a:p>
        </p:txBody>
      </p:sp>
      <p:sp>
        <p:nvSpPr>
          <p:cNvPr id="337" name="Google Shape;337;p45"/>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39</a:t>
            </a:fld>
            <a:endParaRPr/>
          </a:p>
        </p:txBody>
      </p:sp>
      <p:cxnSp>
        <p:nvCxnSpPr>
          <p:cNvPr id="338" name="Google Shape;338;p45"/>
          <p:cNvCxnSpPr/>
          <p:nvPr/>
        </p:nvCxnSpPr>
        <p:spPr>
          <a:xfrm rot="10800000">
            <a:off x="5152700" y="1010225"/>
            <a:ext cx="0" cy="2902500"/>
          </a:xfrm>
          <a:prstGeom prst="straightConnector1">
            <a:avLst/>
          </a:prstGeom>
          <a:noFill/>
          <a:ln w="38100" cap="flat" cmpd="sng">
            <a:solidFill>
              <a:srgbClr val="434343"/>
            </a:solidFill>
            <a:prstDash val="solid"/>
            <a:round/>
            <a:headEnd type="none" w="med" len="med"/>
            <a:tailEnd type="triangle" w="med" len="med"/>
          </a:ln>
        </p:spPr>
      </p:cxnSp>
      <p:cxnSp>
        <p:nvCxnSpPr>
          <p:cNvPr id="339" name="Google Shape;339;p45"/>
          <p:cNvCxnSpPr/>
          <p:nvPr/>
        </p:nvCxnSpPr>
        <p:spPr>
          <a:xfrm>
            <a:off x="5152700" y="3912725"/>
            <a:ext cx="3352500" cy="9300"/>
          </a:xfrm>
          <a:prstGeom prst="straightConnector1">
            <a:avLst/>
          </a:prstGeom>
          <a:noFill/>
          <a:ln w="38100" cap="flat" cmpd="sng">
            <a:solidFill>
              <a:srgbClr val="434343"/>
            </a:solidFill>
            <a:prstDash val="solid"/>
            <a:round/>
            <a:headEnd type="none" w="med" len="med"/>
            <a:tailEnd type="triangle" w="med" len="med"/>
          </a:ln>
        </p:spPr>
      </p:cxnSp>
      <p:sp>
        <p:nvSpPr>
          <p:cNvPr id="340" name="Google Shape;340;p45"/>
          <p:cNvSpPr txBox="1"/>
          <p:nvPr/>
        </p:nvSpPr>
        <p:spPr>
          <a:xfrm>
            <a:off x="4757725" y="725600"/>
            <a:ext cx="112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341" name="Google Shape;341;p45"/>
          <p:cNvSpPr txBox="1"/>
          <p:nvPr/>
        </p:nvSpPr>
        <p:spPr>
          <a:xfrm>
            <a:off x="6190575" y="4249150"/>
            <a:ext cx="282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Quantity Demanded</a:t>
            </a:r>
            <a:endParaRPr b="1">
              <a:latin typeface="Georgia"/>
              <a:ea typeface="Georgia"/>
              <a:cs typeface="Georgia"/>
              <a:sym typeface="Georgia"/>
            </a:endParaRPr>
          </a:p>
        </p:txBody>
      </p:sp>
      <p:sp>
        <p:nvSpPr>
          <p:cNvPr id="342" name="Google Shape;342;p45"/>
          <p:cNvSpPr txBox="1"/>
          <p:nvPr/>
        </p:nvSpPr>
        <p:spPr>
          <a:xfrm>
            <a:off x="5062525" y="38498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O</a:t>
            </a:r>
            <a:endParaRPr b="1">
              <a:latin typeface="Georgia"/>
              <a:ea typeface="Georgia"/>
              <a:cs typeface="Georgia"/>
              <a:sym typeface="Georgia"/>
            </a:endParaRPr>
          </a:p>
        </p:txBody>
      </p:sp>
      <p:sp>
        <p:nvSpPr>
          <p:cNvPr id="343" name="Google Shape;343;p45"/>
          <p:cNvSpPr txBox="1"/>
          <p:nvPr/>
        </p:nvSpPr>
        <p:spPr>
          <a:xfrm>
            <a:off x="4757725" y="27830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Georgia"/>
                <a:ea typeface="Georgia"/>
                <a:cs typeface="Georgia"/>
                <a:sym typeface="Georgia"/>
              </a:rPr>
              <a:t>P1</a:t>
            </a:r>
            <a:endParaRPr b="1">
              <a:solidFill>
                <a:srgbClr val="FF0000"/>
              </a:solidFill>
              <a:latin typeface="Georgia"/>
              <a:ea typeface="Georgia"/>
              <a:cs typeface="Georgia"/>
              <a:sym typeface="Georgia"/>
            </a:endParaRPr>
          </a:p>
        </p:txBody>
      </p:sp>
      <p:sp>
        <p:nvSpPr>
          <p:cNvPr id="344" name="Google Shape;344;p45"/>
          <p:cNvSpPr txBox="1"/>
          <p:nvPr/>
        </p:nvSpPr>
        <p:spPr>
          <a:xfrm>
            <a:off x="4757725" y="20972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Georgia"/>
                <a:ea typeface="Georgia"/>
                <a:cs typeface="Georgia"/>
                <a:sym typeface="Georgia"/>
              </a:rPr>
              <a:t>P2</a:t>
            </a:r>
            <a:endParaRPr b="1">
              <a:solidFill>
                <a:srgbClr val="0000FF"/>
              </a:solidFill>
              <a:latin typeface="Georgia"/>
              <a:ea typeface="Georgia"/>
              <a:cs typeface="Georgia"/>
              <a:sym typeface="Georgia"/>
            </a:endParaRPr>
          </a:p>
        </p:txBody>
      </p:sp>
      <p:cxnSp>
        <p:nvCxnSpPr>
          <p:cNvPr id="345" name="Google Shape;345;p45"/>
          <p:cNvCxnSpPr/>
          <p:nvPr/>
        </p:nvCxnSpPr>
        <p:spPr>
          <a:xfrm rot="10800000" flipH="1">
            <a:off x="6640625" y="1249100"/>
            <a:ext cx="18300" cy="2682000"/>
          </a:xfrm>
          <a:prstGeom prst="straightConnector1">
            <a:avLst/>
          </a:prstGeom>
          <a:noFill/>
          <a:ln w="76200" cap="flat" cmpd="sng">
            <a:solidFill>
              <a:srgbClr val="FF0000"/>
            </a:solidFill>
            <a:prstDash val="solid"/>
            <a:round/>
            <a:headEnd type="none" w="med" len="med"/>
            <a:tailEnd type="none" w="med" len="med"/>
          </a:ln>
        </p:spPr>
      </p:cxnSp>
      <p:cxnSp>
        <p:nvCxnSpPr>
          <p:cNvPr id="346" name="Google Shape;346;p45"/>
          <p:cNvCxnSpPr>
            <a:stCxn id="343" idx="3"/>
          </p:cNvCxnSpPr>
          <p:nvPr/>
        </p:nvCxnSpPr>
        <p:spPr>
          <a:xfrm rot="10800000" flipH="1">
            <a:off x="5224525" y="2975900"/>
            <a:ext cx="1434600" cy="7200"/>
          </a:xfrm>
          <a:prstGeom prst="straightConnector1">
            <a:avLst/>
          </a:prstGeom>
          <a:noFill/>
          <a:ln w="38100" cap="flat" cmpd="sng">
            <a:solidFill>
              <a:srgbClr val="FF0000"/>
            </a:solidFill>
            <a:prstDash val="dash"/>
            <a:round/>
            <a:headEnd type="none" w="med" len="med"/>
            <a:tailEnd type="none" w="med" len="med"/>
          </a:ln>
        </p:spPr>
      </p:cxnSp>
      <p:cxnSp>
        <p:nvCxnSpPr>
          <p:cNvPr id="347" name="Google Shape;347;p45"/>
          <p:cNvCxnSpPr/>
          <p:nvPr/>
        </p:nvCxnSpPr>
        <p:spPr>
          <a:xfrm rot="10800000" flipH="1">
            <a:off x="5224525" y="2290100"/>
            <a:ext cx="1434600" cy="7200"/>
          </a:xfrm>
          <a:prstGeom prst="straightConnector1">
            <a:avLst/>
          </a:prstGeom>
          <a:noFill/>
          <a:ln w="38100" cap="flat" cmpd="sng">
            <a:solidFill>
              <a:srgbClr val="0000FF"/>
            </a:solidFill>
            <a:prstDash val="dash"/>
            <a:round/>
            <a:headEnd type="none" w="med" len="med"/>
            <a:tailEnd type="none" w="med" len="med"/>
          </a:ln>
        </p:spPr>
      </p:cxnSp>
      <p:sp>
        <p:nvSpPr>
          <p:cNvPr id="348" name="Google Shape;348;p45"/>
          <p:cNvSpPr txBox="1"/>
          <p:nvPr/>
        </p:nvSpPr>
        <p:spPr>
          <a:xfrm>
            <a:off x="6510325" y="801800"/>
            <a:ext cx="466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FF0000"/>
                </a:solidFill>
                <a:latin typeface="Georgia"/>
                <a:ea typeface="Georgia"/>
                <a:cs typeface="Georgia"/>
                <a:sym typeface="Georgia"/>
              </a:rPr>
              <a:t>D</a:t>
            </a:r>
            <a:endParaRPr sz="2100" b="1">
              <a:solidFill>
                <a:srgbClr val="FF0000"/>
              </a:solidFill>
              <a:latin typeface="Georgia"/>
              <a:ea typeface="Georgia"/>
              <a:cs typeface="Georgia"/>
              <a:sym typeface="Georgia"/>
            </a:endParaRPr>
          </a:p>
        </p:txBody>
      </p:sp>
      <p:sp>
        <p:nvSpPr>
          <p:cNvPr id="349" name="Google Shape;349;p45"/>
          <p:cNvSpPr txBox="1"/>
          <p:nvPr/>
        </p:nvSpPr>
        <p:spPr>
          <a:xfrm>
            <a:off x="6510325" y="39260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Georgia"/>
                <a:ea typeface="Georgia"/>
                <a:cs typeface="Georgia"/>
                <a:sym typeface="Georgia"/>
              </a:rPr>
              <a:t>Q</a:t>
            </a:r>
            <a:endParaRPr b="1">
              <a:solidFill>
                <a:srgbClr val="FF0000"/>
              </a:solidFill>
              <a:latin typeface="Georgia"/>
              <a:ea typeface="Georgia"/>
              <a:cs typeface="Georgia"/>
              <a:sym typeface="Georgia"/>
            </a:endParaRPr>
          </a:p>
        </p:txBody>
      </p:sp>
      <p:sp>
        <p:nvSpPr>
          <p:cNvPr id="350" name="Google Shape;350;p45"/>
          <p:cNvSpPr txBox="1"/>
          <p:nvPr/>
        </p:nvSpPr>
        <p:spPr>
          <a:xfrm>
            <a:off x="5672125" y="2402000"/>
            <a:ext cx="80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50A42"/>
                </a:solidFill>
                <a:latin typeface="Georgia"/>
                <a:ea typeface="Georgia"/>
                <a:cs typeface="Georgia"/>
                <a:sym typeface="Georgia"/>
              </a:rPr>
              <a:t>10%</a:t>
            </a:r>
            <a:endParaRPr sz="1800" b="1">
              <a:solidFill>
                <a:srgbClr val="F50A42"/>
              </a:solidFill>
              <a:latin typeface="Georgia"/>
              <a:ea typeface="Georgia"/>
              <a:cs typeface="Georgia"/>
              <a:sym typeface="Georgia"/>
            </a:endParaRPr>
          </a:p>
        </p:txBody>
      </p:sp>
      <p:cxnSp>
        <p:nvCxnSpPr>
          <p:cNvPr id="351" name="Google Shape;351;p45"/>
          <p:cNvCxnSpPr/>
          <p:nvPr/>
        </p:nvCxnSpPr>
        <p:spPr>
          <a:xfrm rot="10800000" flipH="1">
            <a:off x="5356100" y="2360525"/>
            <a:ext cx="9300" cy="597000"/>
          </a:xfrm>
          <a:prstGeom prst="straightConnector1">
            <a:avLst/>
          </a:prstGeom>
          <a:noFill/>
          <a:ln w="38100" cap="flat" cmpd="sng">
            <a:solidFill>
              <a:srgbClr val="F50A42"/>
            </a:solidFill>
            <a:prstDash val="solid"/>
            <a:round/>
            <a:headEnd type="none" w="med" len="med"/>
            <a:tailEnd type="triangle" w="med" len="med"/>
          </a:ln>
        </p:spPr>
      </p:cxnSp>
      <p:sp>
        <p:nvSpPr>
          <p:cNvPr id="352" name="Google Shape;352;p45"/>
          <p:cNvSpPr/>
          <p:nvPr/>
        </p:nvSpPr>
        <p:spPr>
          <a:xfrm>
            <a:off x="6521225" y="3977025"/>
            <a:ext cx="358200" cy="3492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40;p53"/>
          <p:cNvSpPr txBox="1"/>
          <p:nvPr/>
        </p:nvSpPr>
        <p:spPr>
          <a:xfrm>
            <a:off x="624909" y="2343800"/>
            <a:ext cx="261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Medicine</a:t>
            </a:r>
            <a:endParaRPr sz="2000" b="1">
              <a:solidFill>
                <a:srgbClr val="0070C0"/>
              </a:solidFill>
              <a:latin typeface="Lato"/>
              <a:ea typeface="Lato"/>
              <a:cs typeface="Lato"/>
              <a:sym typeface="Lato"/>
            </a:endParaRPr>
          </a:p>
        </p:txBody>
      </p:sp>
      <p:sp>
        <p:nvSpPr>
          <p:cNvPr id="21" name="Google Shape;439;p53"/>
          <p:cNvSpPr txBox="1"/>
          <p:nvPr/>
        </p:nvSpPr>
        <p:spPr>
          <a:xfrm>
            <a:off x="1123318" y="2887410"/>
            <a:ext cx="261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Emergency Services</a:t>
            </a:r>
            <a:endParaRPr sz="2000" b="1">
              <a:solidFill>
                <a:srgbClr val="0070C0"/>
              </a:solidFill>
              <a:latin typeface="Lato"/>
              <a:ea typeface="Lato"/>
              <a:cs typeface="Lato"/>
              <a:sym typeface="Lato"/>
            </a:endParaRPr>
          </a:p>
        </p:txBody>
      </p:sp>
      <p:sp>
        <p:nvSpPr>
          <p:cNvPr id="22" name="Google Shape;441;p53"/>
          <p:cNvSpPr txBox="1"/>
          <p:nvPr/>
        </p:nvSpPr>
        <p:spPr>
          <a:xfrm>
            <a:off x="1647538" y="3491380"/>
            <a:ext cx="2611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Very Essential Food Items</a:t>
            </a:r>
            <a:endParaRPr sz="2000" b="1">
              <a:solidFill>
                <a:srgbClr val="0070C0"/>
              </a:solidFill>
              <a:latin typeface="Lato"/>
              <a:ea typeface="Lato"/>
              <a:cs typeface="Lato"/>
              <a:sym typeface="Lato"/>
            </a:endParaRPr>
          </a:p>
        </p:txBody>
      </p:sp>
    </p:spTree>
    <p:extLst>
      <p:ext uri="{BB962C8B-B14F-4D97-AF65-F5344CB8AC3E}">
        <p14:creationId xmlns:p14="http://schemas.microsoft.com/office/powerpoint/2010/main" val="8481410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animEffect transition="in" filter="fade">
                                      <p:cBhvr>
                                        <p:cTn id="7" dur="1000"/>
                                        <p:tgtEl>
                                          <p:spTgt spid="3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0"/>
                                        </p:tgtEl>
                                        <p:attrNameLst>
                                          <p:attrName>style.visibility</p:attrName>
                                        </p:attrNameLst>
                                      </p:cBhvr>
                                      <p:to>
                                        <p:strVal val="visible"/>
                                      </p:to>
                                    </p:set>
                                    <p:animEffect transition="in" filter="fade">
                                      <p:cBhvr>
                                        <p:cTn id="12" dur="1000"/>
                                        <p:tgtEl>
                                          <p:spTgt spid="3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4"/>
                                        </p:tgtEl>
                                        <p:attrNameLst>
                                          <p:attrName>style.visibility</p:attrName>
                                        </p:attrNameLst>
                                      </p:cBhvr>
                                      <p:to>
                                        <p:strVal val="visible"/>
                                      </p:to>
                                    </p:set>
                                    <p:animEffect transition="in" filter="fade">
                                      <p:cBhvr>
                                        <p:cTn id="17" dur="1000"/>
                                        <p:tgtEl>
                                          <p:spTgt spid="3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7"/>
                                        </p:tgtEl>
                                        <p:attrNameLst>
                                          <p:attrName>style.visibility</p:attrName>
                                        </p:attrNameLst>
                                      </p:cBhvr>
                                      <p:to>
                                        <p:strVal val="visible"/>
                                      </p:to>
                                    </p:set>
                                    <p:animEffect transition="in" filter="fade">
                                      <p:cBhvr>
                                        <p:cTn id="22" dur="1000"/>
                                        <p:tgtEl>
                                          <p:spTgt spid="3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52"/>
                                        </p:tgtEl>
                                        <p:attrNameLst>
                                          <p:attrName>style.visibility</p:attrName>
                                        </p:attrNameLst>
                                      </p:cBhvr>
                                      <p:to>
                                        <p:strVal val="visible"/>
                                      </p:to>
                                    </p:set>
                                    <p:animEffect transition="in" filter="fade">
                                      <p:cBhvr>
                                        <p:cTn id="27" dur="1000"/>
                                        <p:tgtEl>
                                          <p:spTgt spid="3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1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434343"/>
                </a:solidFill>
              </a:rPr>
              <a:t>This Chapter……….</a:t>
            </a:r>
            <a:endParaRPr sz="2600" b="1">
              <a:solidFill>
                <a:srgbClr val="434343"/>
              </a:solidFill>
            </a:endParaRPr>
          </a:p>
        </p:txBody>
      </p:sp>
      <p:sp>
        <p:nvSpPr>
          <p:cNvPr id="107" name="Google Shape;107;p19"/>
          <p:cNvSpPr txBox="1">
            <a:spLocks noGrp="1"/>
          </p:cNvSpPr>
          <p:nvPr>
            <p:ph type="body" idx="1"/>
          </p:nvPr>
        </p:nvSpPr>
        <p:spPr>
          <a:xfrm>
            <a:off x="1203200" y="725600"/>
            <a:ext cx="7384500" cy="38484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Clr>
                <a:srgbClr val="434343"/>
              </a:buClr>
              <a:buSzPts val="2400"/>
              <a:buChar char="★"/>
            </a:pPr>
            <a:r>
              <a:rPr lang="en">
                <a:solidFill>
                  <a:srgbClr val="434343"/>
                </a:solidFill>
              </a:rPr>
              <a:t>It extends our understanding of markets by letting us know the degree to which changes in prices and incomes affect supply and demand. </a:t>
            </a:r>
            <a:endParaRPr>
              <a:solidFill>
                <a:srgbClr val="434343"/>
              </a:solidFill>
            </a:endParaRPr>
          </a:p>
          <a:p>
            <a:pPr marL="457200" lvl="0" indent="-381000" algn="l" rtl="0">
              <a:lnSpc>
                <a:spcPct val="115000"/>
              </a:lnSpc>
              <a:spcBef>
                <a:spcPts val="0"/>
              </a:spcBef>
              <a:spcAft>
                <a:spcPts val="0"/>
              </a:spcAft>
              <a:buClr>
                <a:srgbClr val="434343"/>
              </a:buClr>
              <a:buSzPts val="2400"/>
              <a:buChar char="★"/>
            </a:pPr>
            <a:r>
              <a:rPr lang="en">
                <a:solidFill>
                  <a:srgbClr val="434343"/>
                </a:solidFill>
              </a:rPr>
              <a:t>Sometimes the responses are substantial, other times minimal or even nonexistent. </a:t>
            </a:r>
            <a:endParaRPr>
              <a:solidFill>
                <a:srgbClr val="434343"/>
              </a:solidFill>
            </a:endParaRPr>
          </a:p>
          <a:p>
            <a:pPr marL="457200" lvl="0" indent="-381000" algn="l" rtl="0">
              <a:lnSpc>
                <a:spcPct val="115000"/>
              </a:lnSpc>
              <a:spcBef>
                <a:spcPts val="0"/>
              </a:spcBef>
              <a:spcAft>
                <a:spcPts val="0"/>
              </a:spcAft>
              <a:buClr>
                <a:srgbClr val="434343"/>
              </a:buClr>
              <a:buSzPts val="2400"/>
              <a:buChar char="★"/>
            </a:pPr>
            <a:r>
              <a:rPr lang="en">
                <a:solidFill>
                  <a:srgbClr val="434343"/>
                </a:solidFill>
              </a:rPr>
              <a:t>By being able knowing what to expect, businesses and the government can do a better job in deciding what to produce, how much to charge, and, surprisingly, what items to tax.</a:t>
            </a:r>
            <a:endParaRPr>
              <a:solidFill>
                <a:srgbClr val="434343"/>
              </a:solidFill>
            </a:endParaRPr>
          </a:p>
        </p:txBody>
      </p:sp>
      <p:sp>
        <p:nvSpPr>
          <p:cNvPr id="108" name="Google Shape;108;p19"/>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a:t>
            </a:fld>
            <a:endParaRPr/>
          </a:p>
        </p:txBody>
      </p:sp>
      <p:pic>
        <p:nvPicPr>
          <p:cNvPr id="109" name="Google Shape;109;p19"/>
          <p:cNvPicPr preferRelativeResize="0"/>
          <p:nvPr/>
        </p:nvPicPr>
        <p:blipFill rotWithShape="1">
          <a:blip r:embed="rId3">
            <a:alphaModFix/>
          </a:blip>
          <a:srcRect l="5768" t="4337" r="5892" b="3970"/>
          <a:stretch/>
        </p:blipFill>
        <p:spPr>
          <a:xfrm>
            <a:off x="0" y="3539304"/>
            <a:ext cx="1386840" cy="1424940"/>
          </a:xfrm>
          <a:prstGeom prst="rect">
            <a:avLst/>
          </a:prstGeom>
          <a:noFill/>
          <a:ln>
            <a:noFill/>
          </a:ln>
        </p:spPr>
      </p:pic>
    </p:spTree>
    <p:extLst>
      <p:ext uri="{BB962C8B-B14F-4D97-AF65-F5344CB8AC3E}">
        <p14:creationId xmlns:p14="http://schemas.microsoft.com/office/powerpoint/2010/main" val="188349300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animEffect transition="in" filter="fade">
                                      <p:cBhvr>
                                        <p:cTn id="7" dur="1000"/>
                                        <p:tgtEl>
                                          <p:spTgt spid="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
                                            <p:txEl>
                                              <p:pRg st="1" end="1"/>
                                            </p:txEl>
                                          </p:spTgt>
                                        </p:tgtEl>
                                        <p:attrNameLst>
                                          <p:attrName>style.visibility</p:attrName>
                                        </p:attrNameLst>
                                      </p:cBhvr>
                                      <p:to>
                                        <p:strVal val="visible"/>
                                      </p:to>
                                    </p:set>
                                    <p:animEffect transition="in" filter="fade">
                                      <p:cBhvr>
                                        <p:cTn id="12" dur="1000"/>
                                        <p:tgtEl>
                                          <p:spTgt spid="1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xEl>
                                              <p:pRg st="2" end="2"/>
                                            </p:txEl>
                                          </p:spTgt>
                                        </p:tgtEl>
                                        <p:attrNameLst>
                                          <p:attrName>style.visibility</p:attrName>
                                        </p:attrNameLst>
                                      </p:cBhvr>
                                      <p:to>
                                        <p:strVal val="visible"/>
                                      </p:to>
                                    </p:set>
                                    <p:animEffect transition="in" filter="fade">
                                      <p:cBhvr>
                                        <p:cTn id="17" dur="1000"/>
                                        <p:tgtEl>
                                          <p:spTgt spid="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6"/>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434343"/>
                </a:solidFill>
              </a:rPr>
              <a:t>Measurement of PED - Five Coefficients </a:t>
            </a:r>
            <a:endParaRPr sz="2600" b="1">
              <a:solidFill>
                <a:srgbClr val="434343"/>
              </a:solidFill>
            </a:endParaRPr>
          </a:p>
        </p:txBody>
      </p:sp>
      <p:sp>
        <p:nvSpPr>
          <p:cNvPr id="358" name="Google Shape;358;p46"/>
          <p:cNvSpPr txBox="1">
            <a:spLocks noGrp="1"/>
          </p:cNvSpPr>
          <p:nvPr>
            <p:ph type="body" idx="1"/>
          </p:nvPr>
        </p:nvSpPr>
        <p:spPr>
          <a:xfrm>
            <a:off x="243840" y="725600"/>
            <a:ext cx="4431260" cy="38484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 sz="2200" b="1" dirty="0">
                <a:solidFill>
                  <a:srgbClr val="FFFFFF"/>
                </a:solidFill>
                <a:highlight>
                  <a:srgbClr val="FF0000"/>
                </a:highlight>
              </a:rPr>
              <a:t>2.   Inelastic/Less than Unit Elastic Demand(</a:t>
            </a:r>
            <a:r>
              <a:rPr lang="en" sz="2200" b="1" i="1" dirty="0">
                <a:solidFill>
                  <a:srgbClr val="FFFFFF"/>
                </a:solidFill>
                <a:highlight>
                  <a:srgbClr val="FF0000"/>
                </a:highlight>
              </a:rPr>
              <a:t>e</a:t>
            </a:r>
            <a:r>
              <a:rPr lang="en" sz="2200" b="1" i="1" baseline="-25000" dirty="0">
                <a:solidFill>
                  <a:srgbClr val="FFFFFF"/>
                </a:solidFill>
                <a:highlight>
                  <a:srgbClr val="FF0000"/>
                </a:highlight>
              </a:rPr>
              <a:t>D</a:t>
            </a:r>
            <a:r>
              <a:rPr lang="en" sz="2200" b="1" i="1" dirty="0">
                <a:solidFill>
                  <a:srgbClr val="FFFFFF"/>
                </a:solidFill>
                <a:highlight>
                  <a:srgbClr val="FF0000"/>
                </a:highlight>
              </a:rPr>
              <a:t> &lt; </a:t>
            </a:r>
            <a:r>
              <a:rPr lang="en" sz="2200" b="1" dirty="0">
                <a:solidFill>
                  <a:srgbClr val="FFFFFF"/>
                </a:solidFill>
                <a:highlight>
                  <a:srgbClr val="FF0000"/>
                </a:highlight>
              </a:rPr>
              <a:t>1)</a:t>
            </a:r>
            <a:endParaRPr sz="2200" b="1" dirty="0">
              <a:solidFill>
                <a:srgbClr val="FFFFFF"/>
              </a:solidFill>
              <a:highlight>
                <a:srgbClr val="FF0000"/>
              </a:highlight>
            </a:endParaRPr>
          </a:p>
          <a:p>
            <a:pPr marL="285750" lvl="0" indent="-139700" algn="l" rtl="0">
              <a:spcBef>
                <a:spcPts val="0"/>
              </a:spcBef>
              <a:spcAft>
                <a:spcPts val="0"/>
              </a:spcAft>
              <a:buClr>
                <a:schemeClr val="dk1"/>
              </a:buClr>
              <a:buSzPts val="2200"/>
              <a:buFont typeface="Georgia"/>
              <a:buChar char="⮚"/>
            </a:pPr>
            <a:r>
              <a:rPr lang="en" sz="2200" dirty="0">
                <a:solidFill>
                  <a:schemeClr val="dk1"/>
                </a:solidFill>
              </a:rPr>
              <a:t>The percentage change in quantity demanded is less than the percentage change in price. </a:t>
            </a:r>
            <a:endParaRPr sz="2200" dirty="0">
              <a:solidFill>
                <a:srgbClr val="000000"/>
              </a:solidFill>
            </a:endParaRPr>
          </a:p>
          <a:p>
            <a:pPr marL="457200" lvl="0" indent="0" algn="l" rtl="0">
              <a:spcBef>
                <a:spcPts val="0"/>
              </a:spcBef>
              <a:spcAft>
                <a:spcPts val="0"/>
              </a:spcAft>
              <a:buNone/>
            </a:pPr>
            <a:endParaRPr sz="2200" dirty="0">
              <a:solidFill>
                <a:schemeClr val="dk1"/>
              </a:solidFill>
            </a:endParaRPr>
          </a:p>
          <a:p>
            <a:pPr marL="1828800" lvl="0" indent="0" algn="l" rtl="0">
              <a:spcBef>
                <a:spcPts val="600"/>
              </a:spcBef>
              <a:spcAft>
                <a:spcPts val="0"/>
              </a:spcAft>
              <a:buNone/>
            </a:pPr>
            <a:endParaRPr sz="2200" dirty="0">
              <a:solidFill>
                <a:schemeClr val="dk1"/>
              </a:solidFill>
            </a:endParaRPr>
          </a:p>
        </p:txBody>
      </p:sp>
      <p:sp>
        <p:nvSpPr>
          <p:cNvPr id="359" name="Google Shape;359;p46"/>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40</a:t>
            </a:fld>
            <a:endParaRPr/>
          </a:p>
        </p:txBody>
      </p:sp>
      <p:cxnSp>
        <p:nvCxnSpPr>
          <p:cNvPr id="360" name="Google Shape;360;p46"/>
          <p:cNvCxnSpPr/>
          <p:nvPr/>
        </p:nvCxnSpPr>
        <p:spPr>
          <a:xfrm rot="10800000">
            <a:off x="5152700" y="1010225"/>
            <a:ext cx="0" cy="2902500"/>
          </a:xfrm>
          <a:prstGeom prst="straightConnector1">
            <a:avLst/>
          </a:prstGeom>
          <a:noFill/>
          <a:ln w="38100" cap="flat" cmpd="sng">
            <a:solidFill>
              <a:srgbClr val="434343"/>
            </a:solidFill>
            <a:prstDash val="solid"/>
            <a:round/>
            <a:headEnd type="none" w="med" len="med"/>
            <a:tailEnd type="triangle" w="med" len="med"/>
          </a:ln>
        </p:spPr>
      </p:cxnSp>
      <p:cxnSp>
        <p:nvCxnSpPr>
          <p:cNvPr id="361" name="Google Shape;361;p46"/>
          <p:cNvCxnSpPr/>
          <p:nvPr/>
        </p:nvCxnSpPr>
        <p:spPr>
          <a:xfrm>
            <a:off x="5152700" y="3912725"/>
            <a:ext cx="3352500" cy="9300"/>
          </a:xfrm>
          <a:prstGeom prst="straightConnector1">
            <a:avLst/>
          </a:prstGeom>
          <a:noFill/>
          <a:ln w="38100" cap="flat" cmpd="sng">
            <a:solidFill>
              <a:srgbClr val="434343"/>
            </a:solidFill>
            <a:prstDash val="solid"/>
            <a:round/>
            <a:headEnd type="none" w="med" len="med"/>
            <a:tailEnd type="triangle" w="med" len="med"/>
          </a:ln>
        </p:spPr>
      </p:cxnSp>
      <p:sp>
        <p:nvSpPr>
          <p:cNvPr id="362" name="Google Shape;362;p46"/>
          <p:cNvSpPr txBox="1"/>
          <p:nvPr/>
        </p:nvSpPr>
        <p:spPr>
          <a:xfrm>
            <a:off x="4757725" y="725600"/>
            <a:ext cx="112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363" name="Google Shape;363;p46"/>
          <p:cNvSpPr txBox="1"/>
          <p:nvPr/>
        </p:nvSpPr>
        <p:spPr>
          <a:xfrm>
            <a:off x="6190575" y="4249150"/>
            <a:ext cx="282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Quantity Demanded</a:t>
            </a:r>
            <a:endParaRPr b="1">
              <a:latin typeface="Georgia"/>
              <a:ea typeface="Georgia"/>
              <a:cs typeface="Georgia"/>
              <a:sym typeface="Georgia"/>
            </a:endParaRPr>
          </a:p>
        </p:txBody>
      </p:sp>
      <p:sp>
        <p:nvSpPr>
          <p:cNvPr id="364" name="Google Shape;364;p46"/>
          <p:cNvSpPr txBox="1"/>
          <p:nvPr/>
        </p:nvSpPr>
        <p:spPr>
          <a:xfrm>
            <a:off x="5062525" y="38498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O</a:t>
            </a:r>
            <a:endParaRPr b="1">
              <a:latin typeface="Georgia"/>
              <a:ea typeface="Georgia"/>
              <a:cs typeface="Georgia"/>
              <a:sym typeface="Georgia"/>
            </a:endParaRPr>
          </a:p>
        </p:txBody>
      </p:sp>
      <p:sp>
        <p:nvSpPr>
          <p:cNvPr id="365" name="Google Shape;365;p46"/>
          <p:cNvSpPr txBox="1"/>
          <p:nvPr/>
        </p:nvSpPr>
        <p:spPr>
          <a:xfrm>
            <a:off x="4757725" y="27830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Georgia"/>
                <a:ea typeface="Georgia"/>
                <a:cs typeface="Georgia"/>
                <a:sym typeface="Georgia"/>
              </a:rPr>
              <a:t>P1</a:t>
            </a:r>
            <a:endParaRPr b="1">
              <a:solidFill>
                <a:srgbClr val="FF0000"/>
              </a:solidFill>
              <a:latin typeface="Georgia"/>
              <a:ea typeface="Georgia"/>
              <a:cs typeface="Georgia"/>
              <a:sym typeface="Georgia"/>
            </a:endParaRPr>
          </a:p>
        </p:txBody>
      </p:sp>
      <p:sp>
        <p:nvSpPr>
          <p:cNvPr id="366" name="Google Shape;366;p46"/>
          <p:cNvSpPr txBox="1"/>
          <p:nvPr/>
        </p:nvSpPr>
        <p:spPr>
          <a:xfrm>
            <a:off x="4757725" y="20972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Georgia"/>
                <a:ea typeface="Georgia"/>
                <a:cs typeface="Georgia"/>
                <a:sym typeface="Georgia"/>
              </a:rPr>
              <a:t>P2</a:t>
            </a:r>
            <a:endParaRPr b="1">
              <a:solidFill>
                <a:srgbClr val="0000FF"/>
              </a:solidFill>
              <a:latin typeface="Georgia"/>
              <a:ea typeface="Georgia"/>
              <a:cs typeface="Georgia"/>
              <a:sym typeface="Georgia"/>
            </a:endParaRPr>
          </a:p>
        </p:txBody>
      </p:sp>
      <p:cxnSp>
        <p:nvCxnSpPr>
          <p:cNvPr id="367" name="Google Shape;367;p46"/>
          <p:cNvCxnSpPr/>
          <p:nvPr/>
        </p:nvCxnSpPr>
        <p:spPr>
          <a:xfrm rot="10800000">
            <a:off x="6046400" y="1497075"/>
            <a:ext cx="1736100" cy="2039100"/>
          </a:xfrm>
          <a:prstGeom prst="straightConnector1">
            <a:avLst/>
          </a:prstGeom>
          <a:noFill/>
          <a:ln w="76200" cap="flat" cmpd="sng">
            <a:solidFill>
              <a:srgbClr val="FF0000"/>
            </a:solidFill>
            <a:prstDash val="solid"/>
            <a:round/>
            <a:headEnd type="none" w="med" len="med"/>
            <a:tailEnd type="none" w="med" len="med"/>
          </a:ln>
        </p:spPr>
      </p:cxnSp>
      <p:cxnSp>
        <p:nvCxnSpPr>
          <p:cNvPr id="368" name="Google Shape;368;p46"/>
          <p:cNvCxnSpPr>
            <a:stCxn id="365" idx="3"/>
          </p:cNvCxnSpPr>
          <p:nvPr/>
        </p:nvCxnSpPr>
        <p:spPr>
          <a:xfrm rot="10800000" flipH="1">
            <a:off x="5224525" y="2975900"/>
            <a:ext cx="2068200" cy="7200"/>
          </a:xfrm>
          <a:prstGeom prst="straightConnector1">
            <a:avLst/>
          </a:prstGeom>
          <a:noFill/>
          <a:ln w="38100" cap="flat" cmpd="sng">
            <a:solidFill>
              <a:srgbClr val="FF0000"/>
            </a:solidFill>
            <a:prstDash val="dash"/>
            <a:round/>
            <a:headEnd type="none" w="med" len="med"/>
            <a:tailEnd type="none" w="med" len="med"/>
          </a:ln>
        </p:spPr>
      </p:cxnSp>
      <p:cxnSp>
        <p:nvCxnSpPr>
          <p:cNvPr id="369" name="Google Shape;369;p46"/>
          <p:cNvCxnSpPr/>
          <p:nvPr/>
        </p:nvCxnSpPr>
        <p:spPr>
          <a:xfrm rot="10800000" flipH="1">
            <a:off x="5224525" y="2290100"/>
            <a:ext cx="1434600" cy="7200"/>
          </a:xfrm>
          <a:prstGeom prst="straightConnector1">
            <a:avLst/>
          </a:prstGeom>
          <a:noFill/>
          <a:ln w="38100" cap="flat" cmpd="sng">
            <a:solidFill>
              <a:srgbClr val="0000FF"/>
            </a:solidFill>
            <a:prstDash val="dash"/>
            <a:round/>
            <a:headEnd type="none" w="med" len="med"/>
            <a:tailEnd type="none" w="med" len="med"/>
          </a:ln>
        </p:spPr>
      </p:cxnSp>
      <p:sp>
        <p:nvSpPr>
          <p:cNvPr id="370" name="Google Shape;370;p46"/>
          <p:cNvSpPr txBox="1"/>
          <p:nvPr/>
        </p:nvSpPr>
        <p:spPr>
          <a:xfrm>
            <a:off x="5887525" y="1020675"/>
            <a:ext cx="466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FF0000"/>
                </a:solidFill>
                <a:latin typeface="Georgia"/>
                <a:ea typeface="Georgia"/>
                <a:cs typeface="Georgia"/>
                <a:sym typeface="Georgia"/>
              </a:rPr>
              <a:t>D</a:t>
            </a:r>
            <a:endParaRPr sz="2100" b="1">
              <a:solidFill>
                <a:srgbClr val="FF0000"/>
              </a:solidFill>
              <a:latin typeface="Georgia"/>
              <a:ea typeface="Georgia"/>
              <a:cs typeface="Georgia"/>
              <a:sym typeface="Georgia"/>
            </a:endParaRPr>
          </a:p>
        </p:txBody>
      </p:sp>
      <p:sp>
        <p:nvSpPr>
          <p:cNvPr id="371" name="Google Shape;371;p46"/>
          <p:cNvSpPr txBox="1"/>
          <p:nvPr/>
        </p:nvSpPr>
        <p:spPr>
          <a:xfrm>
            <a:off x="6510325" y="39260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Georgia"/>
                <a:ea typeface="Georgia"/>
                <a:cs typeface="Georgia"/>
                <a:sym typeface="Georgia"/>
              </a:rPr>
              <a:t>Q2</a:t>
            </a:r>
            <a:endParaRPr b="1">
              <a:solidFill>
                <a:srgbClr val="0000FF"/>
              </a:solidFill>
              <a:latin typeface="Georgia"/>
              <a:ea typeface="Georgia"/>
              <a:cs typeface="Georgia"/>
              <a:sym typeface="Georgia"/>
            </a:endParaRPr>
          </a:p>
        </p:txBody>
      </p:sp>
      <p:sp>
        <p:nvSpPr>
          <p:cNvPr id="372" name="Google Shape;372;p46"/>
          <p:cNvSpPr txBox="1"/>
          <p:nvPr/>
        </p:nvSpPr>
        <p:spPr>
          <a:xfrm>
            <a:off x="5672125" y="2402000"/>
            <a:ext cx="80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50A42"/>
                </a:solidFill>
                <a:latin typeface="Georgia"/>
                <a:ea typeface="Georgia"/>
                <a:cs typeface="Georgia"/>
                <a:sym typeface="Georgia"/>
              </a:rPr>
              <a:t>10%</a:t>
            </a:r>
            <a:endParaRPr sz="1800" b="1">
              <a:solidFill>
                <a:srgbClr val="F50A42"/>
              </a:solidFill>
              <a:latin typeface="Georgia"/>
              <a:ea typeface="Georgia"/>
              <a:cs typeface="Georgia"/>
              <a:sym typeface="Georgia"/>
            </a:endParaRPr>
          </a:p>
        </p:txBody>
      </p:sp>
      <p:cxnSp>
        <p:nvCxnSpPr>
          <p:cNvPr id="373" name="Google Shape;373;p46"/>
          <p:cNvCxnSpPr/>
          <p:nvPr/>
        </p:nvCxnSpPr>
        <p:spPr>
          <a:xfrm rot="10800000" flipH="1">
            <a:off x="5356100" y="2360525"/>
            <a:ext cx="9300" cy="597000"/>
          </a:xfrm>
          <a:prstGeom prst="straightConnector1">
            <a:avLst/>
          </a:prstGeom>
          <a:noFill/>
          <a:ln w="38100" cap="flat" cmpd="sng">
            <a:solidFill>
              <a:srgbClr val="F50A42"/>
            </a:solidFill>
            <a:prstDash val="solid"/>
            <a:round/>
            <a:headEnd type="none" w="med" len="med"/>
            <a:tailEnd type="triangle" w="med" len="med"/>
          </a:ln>
        </p:spPr>
      </p:cxnSp>
      <p:cxnSp>
        <p:nvCxnSpPr>
          <p:cNvPr id="374" name="Google Shape;374;p46"/>
          <p:cNvCxnSpPr>
            <a:endCxn id="371" idx="0"/>
          </p:cNvCxnSpPr>
          <p:nvPr/>
        </p:nvCxnSpPr>
        <p:spPr>
          <a:xfrm flipH="1">
            <a:off x="6743725" y="2297300"/>
            <a:ext cx="4800" cy="1628700"/>
          </a:xfrm>
          <a:prstGeom prst="straightConnector1">
            <a:avLst/>
          </a:prstGeom>
          <a:noFill/>
          <a:ln w="38100" cap="flat" cmpd="sng">
            <a:solidFill>
              <a:srgbClr val="0000FF"/>
            </a:solidFill>
            <a:prstDash val="dash"/>
            <a:round/>
            <a:headEnd type="none" w="med" len="med"/>
            <a:tailEnd type="none" w="med" len="med"/>
          </a:ln>
        </p:spPr>
      </p:cxnSp>
      <p:cxnSp>
        <p:nvCxnSpPr>
          <p:cNvPr id="375" name="Google Shape;375;p46"/>
          <p:cNvCxnSpPr/>
          <p:nvPr/>
        </p:nvCxnSpPr>
        <p:spPr>
          <a:xfrm flipH="1">
            <a:off x="7277275" y="2966700"/>
            <a:ext cx="6300" cy="959400"/>
          </a:xfrm>
          <a:prstGeom prst="straightConnector1">
            <a:avLst/>
          </a:prstGeom>
          <a:noFill/>
          <a:ln w="38100" cap="flat" cmpd="sng">
            <a:solidFill>
              <a:srgbClr val="FF0000"/>
            </a:solidFill>
            <a:prstDash val="dash"/>
            <a:round/>
            <a:headEnd type="none" w="med" len="med"/>
            <a:tailEnd type="none" w="med" len="med"/>
          </a:ln>
        </p:spPr>
      </p:cxnSp>
      <p:sp>
        <p:nvSpPr>
          <p:cNvPr id="376" name="Google Shape;376;p46"/>
          <p:cNvSpPr txBox="1"/>
          <p:nvPr/>
        </p:nvSpPr>
        <p:spPr>
          <a:xfrm>
            <a:off x="7119925" y="39260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Georgia"/>
                <a:ea typeface="Georgia"/>
                <a:cs typeface="Georgia"/>
                <a:sym typeface="Georgia"/>
              </a:rPr>
              <a:t>Q1</a:t>
            </a:r>
            <a:endParaRPr b="1">
              <a:solidFill>
                <a:srgbClr val="FF0000"/>
              </a:solidFill>
              <a:latin typeface="Georgia"/>
              <a:ea typeface="Georgia"/>
              <a:cs typeface="Georgia"/>
              <a:sym typeface="Georgia"/>
            </a:endParaRPr>
          </a:p>
        </p:txBody>
      </p:sp>
      <p:sp>
        <p:nvSpPr>
          <p:cNvPr id="377" name="Google Shape;377;p46"/>
          <p:cNvSpPr/>
          <p:nvPr/>
        </p:nvSpPr>
        <p:spPr>
          <a:xfrm>
            <a:off x="7225725" y="2920100"/>
            <a:ext cx="183600" cy="174600"/>
          </a:xfrm>
          <a:prstGeom prst="ellipse">
            <a:avLst/>
          </a:prstGeom>
          <a:solidFill>
            <a:srgbClr val="FFFF00"/>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6"/>
          <p:cNvSpPr/>
          <p:nvPr/>
        </p:nvSpPr>
        <p:spPr>
          <a:xfrm>
            <a:off x="6692325" y="2234300"/>
            <a:ext cx="183600" cy="174600"/>
          </a:xfrm>
          <a:prstGeom prst="ellipse">
            <a:avLst/>
          </a:prstGeom>
          <a:solidFill>
            <a:srgbClr val="FFFF00"/>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9" name="Google Shape;379;p46"/>
          <p:cNvCxnSpPr/>
          <p:nvPr/>
        </p:nvCxnSpPr>
        <p:spPr>
          <a:xfrm flipH="1">
            <a:off x="6776725" y="3795800"/>
            <a:ext cx="484500" cy="17700"/>
          </a:xfrm>
          <a:prstGeom prst="straightConnector1">
            <a:avLst/>
          </a:prstGeom>
          <a:noFill/>
          <a:ln w="38100" cap="flat" cmpd="sng">
            <a:solidFill>
              <a:srgbClr val="F50A42"/>
            </a:solidFill>
            <a:prstDash val="solid"/>
            <a:round/>
            <a:headEnd type="none" w="med" len="med"/>
            <a:tailEnd type="triangle" w="med" len="med"/>
          </a:ln>
        </p:spPr>
      </p:cxnSp>
      <p:sp>
        <p:nvSpPr>
          <p:cNvPr id="380" name="Google Shape;380;p46"/>
          <p:cNvSpPr txBox="1"/>
          <p:nvPr/>
        </p:nvSpPr>
        <p:spPr>
          <a:xfrm>
            <a:off x="6738925" y="3240200"/>
            <a:ext cx="80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50A42"/>
                </a:solidFill>
                <a:latin typeface="Georgia"/>
                <a:ea typeface="Georgia"/>
                <a:cs typeface="Georgia"/>
                <a:sym typeface="Georgia"/>
              </a:rPr>
              <a:t>4%</a:t>
            </a:r>
            <a:endParaRPr sz="1800" b="1">
              <a:solidFill>
                <a:srgbClr val="F50A42"/>
              </a:solidFill>
              <a:latin typeface="Georgia"/>
              <a:ea typeface="Georgia"/>
              <a:cs typeface="Georgia"/>
              <a:sym typeface="Georgia"/>
            </a:endParaRPr>
          </a:p>
        </p:txBody>
      </p:sp>
      <p:sp>
        <p:nvSpPr>
          <p:cNvPr id="381" name="Google Shape;381;p46"/>
          <p:cNvSpPr/>
          <p:nvPr/>
        </p:nvSpPr>
        <p:spPr>
          <a:xfrm>
            <a:off x="5530625" y="2453025"/>
            <a:ext cx="893700" cy="3936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6"/>
          <p:cNvSpPr/>
          <p:nvPr/>
        </p:nvSpPr>
        <p:spPr>
          <a:xfrm>
            <a:off x="6743725" y="3291225"/>
            <a:ext cx="466800" cy="3936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1;p55"/>
          <p:cNvSpPr txBox="1"/>
          <p:nvPr/>
        </p:nvSpPr>
        <p:spPr>
          <a:xfrm>
            <a:off x="699625" y="2720400"/>
            <a:ext cx="261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0070C0"/>
                </a:solidFill>
                <a:latin typeface="Lato"/>
                <a:ea typeface="Lato"/>
                <a:cs typeface="Lato"/>
                <a:sym typeface="Lato"/>
              </a:rPr>
              <a:t>Salt</a:t>
            </a:r>
            <a:endParaRPr sz="2000" b="1" dirty="0">
              <a:solidFill>
                <a:srgbClr val="0070C0"/>
              </a:solidFill>
              <a:latin typeface="Lato"/>
              <a:ea typeface="Lato"/>
              <a:cs typeface="Lato"/>
              <a:sym typeface="Lato"/>
            </a:endParaRPr>
          </a:p>
        </p:txBody>
      </p:sp>
      <p:sp>
        <p:nvSpPr>
          <p:cNvPr id="29" name="Google Shape;460;p55"/>
          <p:cNvSpPr txBox="1"/>
          <p:nvPr/>
        </p:nvSpPr>
        <p:spPr>
          <a:xfrm>
            <a:off x="1124813" y="3209300"/>
            <a:ext cx="261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Chocolates</a:t>
            </a:r>
            <a:endParaRPr sz="2000" b="1">
              <a:solidFill>
                <a:srgbClr val="0070C0"/>
              </a:solidFill>
              <a:latin typeface="Lato"/>
              <a:ea typeface="Lato"/>
              <a:cs typeface="Lato"/>
              <a:sym typeface="Lato"/>
            </a:endParaRPr>
          </a:p>
        </p:txBody>
      </p:sp>
      <p:sp>
        <p:nvSpPr>
          <p:cNvPr id="30" name="Google Shape;462;p55"/>
          <p:cNvSpPr txBox="1"/>
          <p:nvPr/>
        </p:nvSpPr>
        <p:spPr>
          <a:xfrm>
            <a:off x="1861088" y="3680020"/>
            <a:ext cx="261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Kerosene</a:t>
            </a:r>
            <a:endParaRPr sz="2000" b="1">
              <a:solidFill>
                <a:srgbClr val="0070C0"/>
              </a:solidFill>
              <a:latin typeface="Lato"/>
              <a:ea typeface="Lato"/>
              <a:cs typeface="Lato"/>
              <a:sym typeface="Lato"/>
            </a:endParaRPr>
          </a:p>
        </p:txBody>
      </p:sp>
    </p:spTree>
    <p:extLst>
      <p:ext uri="{BB962C8B-B14F-4D97-AF65-F5344CB8AC3E}">
        <p14:creationId xmlns:p14="http://schemas.microsoft.com/office/powerpoint/2010/main" val="3019846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fade">
                                      <p:cBhvr>
                                        <p:cTn id="7" dur="1000"/>
                                        <p:tgtEl>
                                          <p:spTgt spid="3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
                                        </p:tgtEl>
                                        <p:attrNameLst>
                                          <p:attrName>style.visibility</p:attrName>
                                        </p:attrNameLst>
                                      </p:cBhvr>
                                      <p:to>
                                        <p:strVal val="visible"/>
                                      </p:to>
                                    </p:set>
                                    <p:animEffect transition="in" filter="fade">
                                      <p:cBhvr>
                                        <p:cTn id="12" dur="1000"/>
                                        <p:tgtEl>
                                          <p:spTgt spid="3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6"/>
                                        </p:tgtEl>
                                        <p:attrNameLst>
                                          <p:attrName>style.visibility</p:attrName>
                                        </p:attrNameLst>
                                      </p:cBhvr>
                                      <p:to>
                                        <p:strVal val="visible"/>
                                      </p:to>
                                    </p:set>
                                    <p:animEffect transition="in" filter="fade">
                                      <p:cBhvr>
                                        <p:cTn id="17" dur="1000"/>
                                        <p:tgtEl>
                                          <p:spTgt spid="3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9"/>
                                        </p:tgtEl>
                                        <p:attrNameLst>
                                          <p:attrName>style.visibility</p:attrName>
                                        </p:attrNameLst>
                                      </p:cBhvr>
                                      <p:to>
                                        <p:strVal val="visible"/>
                                      </p:to>
                                    </p:set>
                                    <p:animEffect transition="in" filter="fade">
                                      <p:cBhvr>
                                        <p:cTn id="22" dur="1000"/>
                                        <p:tgtEl>
                                          <p:spTgt spid="3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78"/>
                                        </p:tgtEl>
                                        <p:attrNameLst>
                                          <p:attrName>style.visibility</p:attrName>
                                        </p:attrNameLst>
                                      </p:cBhvr>
                                      <p:to>
                                        <p:strVal val="visible"/>
                                      </p:to>
                                    </p:set>
                                    <p:animEffect transition="in" filter="fade">
                                      <p:cBhvr>
                                        <p:cTn id="27" dur="1000"/>
                                        <p:tgtEl>
                                          <p:spTgt spid="3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4"/>
                                        </p:tgtEl>
                                        <p:attrNameLst>
                                          <p:attrName>style.visibility</p:attrName>
                                        </p:attrNameLst>
                                      </p:cBhvr>
                                      <p:to>
                                        <p:strVal val="visible"/>
                                      </p:to>
                                    </p:set>
                                    <p:animEffect transition="in" filter="fade">
                                      <p:cBhvr>
                                        <p:cTn id="32" dur="1000"/>
                                        <p:tgtEl>
                                          <p:spTgt spid="37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71"/>
                                        </p:tgtEl>
                                        <p:attrNameLst>
                                          <p:attrName>style.visibility</p:attrName>
                                        </p:attrNameLst>
                                      </p:cBhvr>
                                      <p:to>
                                        <p:strVal val="visible"/>
                                      </p:to>
                                    </p:set>
                                    <p:animEffect transition="in" filter="fade">
                                      <p:cBhvr>
                                        <p:cTn id="37" dur="1000"/>
                                        <p:tgtEl>
                                          <p:spTgt spid="3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79"/>
                                        </p:tgtEl>
                                        <p:attrNameLst>
                                          <p:attrName>style.visibility</p:attrName>
                                        </p:attrNameLst>
                                      </p:cBhvr>
                                      <p:to>
                                        <p:strVal val="visible"/>
                                      </p:to>
                                    </p:set>
                                    <p:animEffect transition="in" filter="fade">
                                      <p:cBhvr>
                                        <p:cTn id="42" dur="1000"/>
                                        <p:tgtEl>
                                          <p:spTgt spid="37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0"/>
                                        </p:tgtEl>
                                        <p:attrNameLst>
                                          <p:attrName>style.visibility</p:attrName>
                                        </p:attrNameLst>
                                      </p:cBhvr>
                                      <p:to>
                                        <p:strVal val="visible"/>
                                      </p:to>
                                    </p:set>
                                    <p:animEffect transition="in" filter="fade">
                                      <p:cBhvr>
                                        <p:cTn id="47" dur="1000"/>
                                        <p:tgtEl>
                                          <p:spTgt spid="38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81"/>
                                        </p:tgtEl>
                                        <p:attrNameLst>
                                          <p:attrName>style.visibility</p:attrName>
                                        </p:attrNameLst>
                                      </p:cBhvr>
                                      <p:to>
                                        <p:strVal val="visible"/>
                                      </p:to>
                                    </p:set>
                                    <p:animEffect transition="in" filter="fade">
                                      <p:cBhvr>
                                        <p:cTn id="52" dur="1000"/>
                                        <p:tgtEl>
                                          <p:spTgt spid="38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2"/>
                                        </p:tgtEl>
                                        <p:attrNameLst>
                                          <p:attrName>style.visibility</p:attrName>
                                        </p:attrNameLst>
                                      </p:cBhvr>
                                      <p:to>
                                        <p:strVal val="visible"/>
                                      </p:to>
                                    </p:set>
                                    <p:animEffect transition="in" filter="fade">
                                      <p:cBhvr>
                                        <p:cTn id="57" dur="1000"/>
                                        <p:tgtEl>
                                          <p:spTgt spid="38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7"/>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434343"/>
                </a:solidFill>
              </a:rPr>
              <a:t>Measurement of PED - Five Coefficients </a:t>
            </a:r>
            <a:endParaRPr sz="2600" b="1">
              <a:solidFill>
                <a:srgbClr val="434343"/>
              </a:solidFill>
            </a:endParaRPr>
          </a:p>
        </p:txBody>
      </p:sp>
      <p:sp>
        <p:nvSpPr>
          <p:cNvPr id="388" name="Google Shape;388;p47"/>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41</a:t>
            </a:fld>
            <a:endParaRPr/>
          </a:p>
        </p:txBody>
      </p:sp>
      <p:sp>
        <p:nvSpPr>
          <p:cNvPr id="389" name="Google Shape;389;p47"/>
          <p:cNvSpPr txBox="1">
            <a:spLocks noGrp="1"/>
          </p:cNvSpPr>
          <p:nvPr>
            <p:ph type="body" idx="1"/>
          </p:nvPr>
        </p:nvSpPr>
        <p:spPr>
          <a:xfrm>
            <a:off x="342900" y="725600"/>
            <a:ext cx="4332200" cy="38484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 sz="2200" b="1" dirty="0">
                <a:solidFill>
                  <a:srgbClr val="FFFFFF"/>
                </a:solidFill>
                <a:highlight>
                  <a:srgbClr val="FF0000"/>
                </a:highlight>
              </a:rPr>
              <a:t>3. </a:t>
            </a:r>
            <a:r>
              <a:rPr lang="en" sz="2200" dirty="0">
                <a:solidFill>
                  <a:srgbClr val="FFFFFF"/>
                </a:solidFill>
                <a:highlight>
                  <a:srgbClr val="FF0000"/>
                </a:highlight>
              </a:rPr>
              <a:t>Unitary Elastic Demand (</a:t>
            </a:r>
            <a:r>
              <a:rPr lang="en" sz="2200" i="1" dirty="0">
                <a:solidFill>
                  <a:srgbClr val="FFFFFF"/>
                </a:solidFill>
                <a:highlight>
                  <a:srgbClr val="FF0000"/>
                </a:highlight>
              </a:rPr>
              <a:t>e</a:t>
            </a:r>
            <a:r>
              <a:rPr lang="en" sz="2200" i="1" baseline="-25000" dirty="0">
                <a:solidFill>
                  <a:srgbClr val="FFFFFF"/>
                </a:solidFill>
                <a:highlight>
                  <a:srgbClr val="FF0000"/>
                </a:highlight>
              </a:rPr>
              <a:t>D</a:t>
            </a:r>
            <a:r>
              <a:rPr lang="en" sz="2200" i="1" dirty="0">
                <a:solidFill>
                  <a:srgbClr val="FFFFFF"/>
                </a:solidFill>
                <a:highlight>
                  <a:srgbClr val="FF0000"/>
                </a:highlight>
              </a:rPr>
              <a:t> = </a:t>
            </a:r>
            <a:r>
              <a:rPr lang="en" sz="2200" dirty="0">
                <a:solidFill>
                  <a:srgbClr val="FFFFFF"/>
                </a:solidFill>
                <a:highlight>
                  <a:srgbClr val="FF0000"/>
                </a:highlight>
              </a:rPr>
              <a:t>1)</a:t>
            </a:r>
            <a:endParaRPr sz="2200" dirty="0">
              <a:solidFill>
                <a:srgbClr val="FFFFFF"/>
              </a:solidFill>
              <a:highlight>
                <a:srgbClr val="FF0000"/>
              </a:highlight>
            </a:endParaRPr>
          </a:p>
          <a:p>
            <a:pPr marL="457200" lvl="0" indent="-368300" algn="l" rtl="0">
              <a:spcBef>
                <a:spcPts val="0"/>
              </a:spcBef>
              <a:spcAft>
                <a:spcPts val="0"/>
              </a:spcAft>
              <a:buClr>
                <a:schemeClr val="dk1"/>
              </a:buClr>
              <a:buSzPts val="2200"/>
              <a:buFont typeface="Georgia"/>
              <a:buChar char="⮚"/>
            </a:pPr>
            <a:r>
              <a:rPr lang="en" sz="2200" dirty="0">
                <a:solidFill>
                  <a:schemeClr val="dk1"/>
                </a:solidFill>
              </a:rPr>
              <a:t>The percentage change in quantity demanded is equal to the percentage change in price.</a:t>
            </a:r>
            <a:endParaRPr sz="2200" dirty="0">
              <a:solidFill>
                <a:srgbClr val="000000"/>
              </a:solidFill>
            </a:endParaRPr>
          </a:p>
          <a:p>
            <a:pPr marL="457200" lvl="0" indent="0" algn="l" rtl="0">
              <a:spcBef>
                <a:spcPts val="0"/>
              </a:spcBef>
              <a:spcAft>
                <a:spcPts val="0"/>
              </a:spcAft>
              <a:buNone/>
            </a:pPr>
            <a:endParaRPr sz="2200" dirty="0">
              <a:solidFill>
                <a:schemeClr val="dk1"/>
              </a:solidFill>
            </a:endParaRPr>
          </a:p>
          <a:p>
            <a:pPr marL="1828800" lvl="0" indent="0" algn="l" rtl="0">
              <a:spcBef>
                <a:spcPts val="600"/>
              </a:spcBef>
              <a:spcAft>
                <a:spcPts val="0"/>
              </a:spcAft>
              <a:buNone/>
            </a:pPr>
            <a:endParaRPr sz="2200" dirty="0">
              <a:solidFill>
                <a:schemeClr val="dk1"/>
              </a:solidFill>
            </a:endParaRPr>
          </a:p>
        </p:txBody>
      </p:sp>
      <p:cxnSp>
        <p:nvCxnSpPr>
          <p:cNvPr id="390" name="Google Shape;390;p47"/>
          <p:cNvCxnSpPr/>
          <p:nvPr/>
        </p:nvCxnSpPr>
        <p:spPr>
          <a:xfrm rot="10800000">
            <a:off x="5152700" y="1010225"/>
            <a:ext cx="0" cy="2902500"/>
          </a:xfrm>
          <a:prstGeom prst="straightConnector1">
            <a:avLst/>
          </a:prstGeom>
          <a:noFill/>
          <a:ln w="38100" cap="flat" cmpd="sng">
            <a:solidFill>
              <a:srgbClr val="434343"/>
            </a:solidFill>
            <a:prstDash val="solid"/>
            <a:round/>
            <a:headEnd type="none" w="med" len="med"/>
            <a:tailEnd type="triangle" w="med" len="med"/>
          </a:ln>
        </p:spPr>
      </p:cxnSp>
      <p:cxnSp>
        <p:nvCxnSpPr>
          <p:cNvPr id="391" name="Google Shape;391;p47"/>
          <p:cNvCxnSpPr/>
          <p:nvPr/>
        </p:nvCxnSpPr>
        <p:spPr>
          <a:xfrm>
            <a:off x="5152700" y="3912725"/>
            <a:ext cx="3352500" cy="9300"/>
          </a:xfrm>
          <a:prstGeom prst="straightConnector1">
            <a:avLst/>
          </a:prstGeom>
          <a:noFill/>
          <a:ln w="38100" cap="flat" cmpd="sng">
            <a:solidFill>
              <a:srgbClr val="434343"/>
            </a:solidFill>
            <a:prstDash val="solid"/>
            <a:round/>
            <a:headEnd type="none" w="med" len="med"/>
            <a:tailEnd type="triangle" w="med" len="med"/>
          </a:ln>
        </p:spPr>
      </p:cxnSp>
      <p:sp>
        <p:nvSpPr>
          <p:cNvPr id="392" name="Google Shape;392;p47"/>
          <p:cNvSpPr txBox="1"/>
          <p:nvPr/>
        </p:nvSpPr>
        <p:spPr>
          <a:xfrm>
            <a:off x="4757725" y="725600"/>
            <a:ext cx="112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393" name="Google Shape;393;p47"/>
          <p:cNvSpPr txBox="1"/>
          <p:nvPr/>
        </p:nvSpPr>
        <p:spPr>
          <a:xfrm>
            <a:off x="6190575" y="4249150"/>
            <a:ext cx="282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Quantity Demanded</a:t>
            </a:r>
            <a:endParaRPr b="1">
              <a:latin typeface="Georgia"/>
              <a:ea typeface="Georgia"/>
              <a:cs typeface="Georgia"/>
              <a:sym typeface="Georgia"/>
            </a:endParaRPr>
          </a:p>
        </p:txBody>
      </p:sp>
      <p:sp>
        <p:nvSpPr>
          <p:cNvPr id="394" name="Google Shape;394;p47"/>
          <p:cNvSpPr txBox="1"/>
          <p:nvPr/>
        </p:nvSpPr>
        <p:spPr>
          <a:xfrm>
            <a:off x="5062525" y="38498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O</a:t>
            </a:r>
            <a:endParaRPr b="1">
              <a:latin typeface="Georgia"/>
              <a:ea typeface="Georgia"/>
              <a:cs typeface="Georgia"/>
              <a:sym typeface="Georgia"/>
            </a:endParaRPr>
          </a:p>
        </p:txBody>
      </p:sp>
      <p:sp>
        <p:nvSpPr>
          <p:cNvPr id="395" name="Google Shape;395;p47"/>
          <p:cNvSpPr txBox="1"/>
          <p:nvPr/>
        </p:nvSpPr>
        <p:spPr>
          <a:xfrm>
            <a:off x="4757725" y="27830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Georgia"/>
                <a:ea typeface="Georgia"/>
                <a:cs typeface="Georgia"/>
                <a:sym typeface="Georgia"/>
              </a:rPr>
              <a:t>P1</a:t>
            </a:r>
            <a:endParaRPr b="1">
              <a:solidFill>
                <a:srgbClr val="FF0000"/>
              </a:solidFill>
              <a:latin typeface="Georgia"/>
              <a:ea typeface="Georgia"/>
              <a:cs typeface="Georgia"/>
              <a:sym typeface="Georgia"/>
            </a:endParaRPr>
          </a:p>
        </p:txBody>
      </p:sp>
      <p:sp>
        <p:nvSpPr>
          <p:cNvPr id="396" name="Google Shape;396;p47"/>
          <p:cNvSpPr txBox="1"/>
          <p:nvPr/>
        </p:nvSpPr>
        <p:spPr>
          <a:xfrm>
            <a:off x="4757725" y="20972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Georgia"/>
                <a:ea typeface="Georgia"/>
                <a:cs typeface="Georgia"/>
                <a:sym typeface="Georgia"/>
              </a:rPr>
              <a:t>P2</a:t>
            </a:r>
            <a:endParaRPr b="1">
              <a:solidFill>
                <a:srgbClr val="0000FF"/>
              </a:solidFill>
              <a:latin typeface="Georgia"/>
              <a:ea typeface="Georgia"/>
              <a:cs typeface="Georgia"/>
              <a:sym typeface="Georgia"/>
            </a:endParaRPr>
          </a:p>
        </p:txBody>
      </p:sp>
      <p:cxnSp>
        <p:nvCxnSpPr>
          <p:cNvPr id="397" name="Google Shape;397;p47"/>
          <p:cNvCxnSpPr/>
          <p:nvPr/>
        </p:nvCxnSpPr>
        <p:spPr>
          <a:xfrm rot="10800000">
            <a:off x="5960825" y="1644025"/>
            <a:ext cx="2140200" cy="1846200"/>
          </a:xfrm>
          <a:prstGeom prst="straightConnector1">
            <a:avLst/>
          </a:prstGeom>
          <a:noFill/>
          <a:ln w="76200" cap="flat" cmpd="sng">
            <a:solidFill>
              <a:srgbClr val="FF0000"/>
            </a:solidFill>
            <a:prstDash val="solid"/>
            <a:round/>
            <a:headEnd type="none" w="med" len="med"/>
            <a:tailEnd type="none" w="med" len="med"/>
          </a:ln>
        </p:spPr>
      </p:cxnSp>
      <p:cxnSp>
        <p:nvCxnSpPr>
          <p:cNvPr id="398" name="Google Shape;398;p47"/>
          <p:cNvCxnSpPr>
            <a:stCxn id="395" idx="3"/>
            <a:endCxn id="399" idx="2"/>
          </p:cNvCxnSpPr>
          <p:nvPr/>
        </p:nvCxnSpPr>
        <p:spPr>
          <a:xfrm>
            <a:off x="5224525" y="2983100"/>
            <a:ext cx="2306100" cy="24300"/>
          </a:xfrm>
          <a:prstGeom prst="straightConnector1">
            <a:avLst/>
          </a:prstGeom>
          <a:noFill/>
          <a:ln w="38100" cap="flat" cmpd="sng">
            <a:solidFill>
              <a:srgbClr val="FF0000"/>
            </a:solidFill>
            <a:prstDash val="dash"/>
            <a:round/>
            <a:headEnd type="none" w="med" len="med"/>
            <a:tailEnd type="none" w="med" len="med"/>
          </a:ln>
        </p:spPr>
      </p:cxnSp>
      <p:cxnSp>
        <p:nvCxnSpPr>
          <p:cNvPr id="400" name="Google Shape;400;p47"/>
          <p:cNvCxnSpPr/>
          <p:nvPr/>
        </p:nvCxnSpPr>
        <p:spPr>
          <a:xfrm rot="10800000" flipH="1">
            <a:off x="5224525" y="2290100"/>
            <a:ext cx="1434600" cy="7200"/>
          </a:xfrm>
          <a:prstGeom prst="straightConnector1">
            <a:avLst/>
          </a:prstGeom>
          <a:noFill/>
          <a:ln w="38100" cap="flat" cmpd="sng">
            <a:solidFill>
              <a:srgbClr val="0000FF"/>
            </a:solidFill>
            <a:prstDash val="dash"/>
            <a:round/>
            <a:headEnd type="none" w="med" len="med"/>
            <a:tailEnd type="none" w="med" len="med"/>
          </a:ln>
        </p:spPr>
      </p:cxnSp>
      <p:sp>
        <p:nvSpPr>
          <p:cNvPr id="401" name="Google Shape;401;p47"/>
          <p:cNvSpPr txBox="1"/>
          <p:nvPr/>
        </p:nvSpPr>
        <p:spPr>
          <a:xfrm>
            <a:off x="5887525" y="1249275"/>
            <a:ext cx="466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FF0000"/>
                </a:solidFill>
                <a:latin typeface="Georgia"/>
                <a:ea typeface="Georgia"/>
                <a:cs typeface="Georgia"/>
                <a:sym typeface="Georgia"/>
              </a:rPr>
              <a:t>D</a:t>
            </a:r>
            <a:endParaRPr sz="2100" b="1">
              <a:solidFill>
                <a:srgbClr val="FF0000"/>
              </a:solidFill>
              <a:latin typeface="Georgia"/>
              <a:ea typeface="Georgia"/>
              <a:cs typeface="Georgia"/>
              <a:sym typeface="Georgia"/>
            </a:endParaRPr>
          </a:p>
        </p:txBody>
      </p:sp>
      <p:sp>
        <p:nvSpPr>
          <p:cNvPr id="402" name="Google Shape;402;p47"/>
          <p:cNvSpPr txBox="1"/>
          <p:nvPr/>
        </p:nvSpPr>
        <p:spPr>
          <a:xfrm>
            <a:off x="6510325" y="39260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Georgia"/>
                <a:ea typeface="Georgia"/>
                <a:cs typeface="Georgia"/>
                <a:sym typeface="Georgia"/>
              </a:rPr>
              <a:t>Q2</a:t>
            </a:r>
            <a:endParaRPr b="1">
              <a:solidFill>
                <a:srgbClr val="0000FF"/>
              </a:solidFill>
              <a:latin typeface="Georgia"/>
              <a:ea typeface="Georgia"/>
              <a:cs typeface="Georgia"/>
              <a:sym typeface="Georgia"/>
            </a:endParaRPr>
          </a:p>
        </p:txBody>
      </p:sp>
      <p:sp>
        <p:nvSpPr>
          <p:cNvPr id="403" name="Google Shape;403;p47"/>
          <p:cNvSpPr txBox="1"/>
          <p:nvPr/>
        </p:nvSpPr>
        <p:spPr>
          <a:xfrm>
            <a:off x="5672125" y="2402000"/>
            <a:ext cx="80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50A42"/>
                </a:solidFill>
                <a:latin typeface="Georgia"/>
                <a:ea typeface="Georgia"/>
                <a:cs typeface="Georgia"/>
                <a:sym typeface="Georgia"/>
              </a:rPr>
              <a:t>10%</a:t>
            </a:r>
            <a:endParaRPr sz="1800" b="1">
              <a:solidFill>
                <a:srgbClr val="F50A42"/>
              </a:solidFill>
              <a:latin typeface="Georgia"/>
              <a:ea typeface="Georgia"/>
              <a:cs typeface="Georgia"/>
              <a:sym typeface="Georgia"/>
            </a:endParaRPr>
          </a:p>
        </p:txBody>
      </p:sp>
      <p:cxnSp>
        <p:nvCxnSpPr>
          <p:cNvPr id="404" name="Google Shape;404;p47"/>
          <p:cNvCxnSpPr/>
          <p:nvPr/>
        </p:nvCxnSpPr>
        <p:spPr>
          <a:xfrm rot="10800000" flipH="1">
            <a:off x="5356100" y="2360525"/>
            <a:ext cx="9300" cy="597000"/>
          </a:xfrm>
          <a:prstGeom prst="straightConnector1">
            <a:avLst/>
          </a:prstGeom>
          <a:noFill/>
          <a:ln w="38100" cap="flat" cmpd="sng">
            <a:solidFill>
              <a:srgbClr val="F50A42"/>
            </a:solidFill>
            <a:prstDash val="solid"/>
            <a:round/>
            <a:headEnd type="none" w="med" len="med"/>
            <a:tailEnd type="triangle" w="med" len="med"/>
          </a:ln>
        </p:spPr>
      </p:cxnSp>
      <p:cxnSp>
        <p:nvCxnSpPr>
          <p:cNvPr id="405" name="Google Shape;405;p47"/>
          <p:cNvCxnSpPr>
            <a:endCxn id="402" idx="0"/>
          </p:cNvCxnSpPr>
          <p:nvPr/>
        </p:nvCxnSpPr>
        <p:spPr>
          <a:xfrm flipH="1">
            <a:off x="6743725" y="2297300"/>
            <a:ext cx="4800" cy="1628700"/>
          </a:xfrm>
          <a:prstGeom prst="straightConnector1">
            <a:avLst/>
          </a:prstGeom>
          <a:noFill/>
          <a:ln w="38100" cap="flat" cmpd="sng">
            <a:solidFill>
              <a:srgbClr val="0000FF"/>
            </a:solidFill>
            <a:prstDash val="dash"/>
            <a:round/>
            <a:headEnd type="none" w="med" len="med"/>
            <a:tailEnd type="none" w="med" len="med"/>
          </a:ln>
        </p:spPr>
      </p:cxnSp>
      <p:cxnSp>
        <p:nvCxnSpPr>
          <p:cNvPr id="406" name="Google Shape;406;p47"/>
          <p:cNvCxnSpPr/>
          <p:nvPr/>
        </p:nvCxnSpPr>
        <p:spPr>
          <a:xfrm flipH="1">
            <a:off x="7582075" y="2966700"/>
            <a:ext cx="6300" cy="959400"/>
          </a:xfrm>
          <a:prstGeom prst="straightConnector1">
            <a:avLst/>
          </a:prstGeom>
          <a:noFill/>
          <a:ln w="38100" cap="flat" cmpd="sng">
            <a:solidFill>
              <a:srgbClr val="FF0000"/>
            </a:solidFill>
            <a:prstDash val="dash"/>
            <a:round/>
            <a:headEnd type="none" w="med" len="med"/>
            <a:tailEnd type="none" w="med" len="med"/>
          </a:ln>
        </p:spPr>
      </p:cxnSp>
      <p:sp>
        <p:nvSpPr>
          <p:cNvPr id="407" name="Google Shape;407;p47"/>
          <p:cNvSpPr txBox="1"/>
          <p:nvPr/>
        </p:nvSpPr>
        <p:spPr>
          <a:xfrm>
            <a:off x="7119925" y="39260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Georgia"/>
                <a:ea typeface="Georgia"/>
                <a:cs typeface="Georgia"/>
                <a:sym typeface="Georgia"/>
              </a:rPr>
              <a:t>Q1</a:t>
            </a:r>
            <a:endParaRPr b="1">
              <a:solidFill>
                <a:srgbClr val="FF0000"/>
              </a:solidFill>
              <a:latin typeface="Georgia"/>
              <a:ea typeface="Georgia"/>
              <a:cs typeface="Georgia"/>
              <a:sym typeface="Georgia"/>
            </a:endParaRPr>
          </a:p>
        </p:txBody>
      </p:sp>
      <p:sp>
        <p:nvSpPr>
          <p:cNvPr id="399" name="Google Shape;399;p47"/>
          <p:cNvSpPr/>
          <p:nvPr/>
        </p:nvSpPr>
        <p:spPr>
          <a:xfrm>
            <a:off x="7530525" y="2920100"/>
            <a:ext cx="183600" cy="174600"/>
          </a:xfrm>
          <a:prstGeom prst="ellipse">
            <a:avLst/>
          </a:prstGeom>
          <a:solidFill>
            <a:srgbClr val="FFFF00"/>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7"/>
          <p:cNvSpPr/>
          <p:nvPr/>
        </p:nvSpPr>
        <p:spPr>
          <a:xfrm>
            <a:off x="6692325" y="2234300"/>
            <a:ext cx="183600" cy="174600"/>
          </a:xfrm>
          <a:prstGeom prst="ellipse">
            <a:avLst/>
          </a:prstGeom>
          <a:solidFill>
            <a:srgbClr val="FFFF00"/>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 name="Google Shape;409;p47"/>
          <p:cNvCxnSpPr/>
          <p:nvPr/>
        </p:nvCxnSpPr>
        <p:spPr>
          <a:xfrm flipH="1">
            <a:off x="6776650" y="3811700"/>
            <a:ext cx="690600" cy="1800"/>
          </a:xfrm>
          <a:prstGeom prst="straightConnector1">
            <a:avLst/>
          </a:prstGeom>
          <a:noFill/>
          <a:ln w="38100" cap="flat" cmpd="sng">
            <a:solidFill>
              <a:srgbClr val="F50A42"/>
            </a:solidFill>
            <a:prstDash val="solid"/>
            <a:round/>
            <a:headEnd type="none" w="med" len="med"/>
            <a:tailEnd type="triangle" w="med" len="med"/>
          </a:ln>
        </p:spPr>
      </p:cxnSp>
      <p:sp>
        <p:nvSpPr>
          <p:cNvPr id="410" name="Google Shape;410;p47"/>
          <p:cNvSpPr txBox="1"/>
          <p:nvPr/>
        </p:nvSpPr>
        <p:spPr>
          <a:xfrm>
            <a:off x="6738925" y="3240200"/>
            <a:ext cx="80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50A42"/>
                </a:solidFill>
                <a:latin typeface="Georgia"/>
                <a:ea typeface="Georgia"/>
                <a:cs typeface="Georgia"/>
                <a:sym typeface="Georgia"/>
              </a:rPr>
              <a:t>10%</a:t>
            </a:r>
            <a:endParaRPr sz="1800" b="1">
              <a:solidFill>
                <a:srgbClr val="F50A42"/>
              </a:solidFill>
              <a:latin typeface="Georgia"/>
              <a:ea typeface="Georgia"/>
              <a:cs typeface="Georgia"/>
              <a:sym typeface="Georgia"/>
            </a:endParaRPr>
          </a:p>
        </p:txBody>
      </p:sp>
      <p:sp>
        <p:nvSpPr>
          <p:cNvPr id="411" name="Google Shape;411;p47"/>
          <p:cNvSpPr/>
          <p:nvPr/>
        </p:nvSpPr>
        <p:spPr>
          <a:xfrm>
            <a:off x="5530625" y="2453025"/>
            <a:ext cx="893700" cy="3936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7"/>
          <p:cNvSpPr/>
          <p:nvPr/>
        </p:nvSpPr>
        <p:spPr>
          <a:xfrm>
            <a:off x="6673625" y="3291225"/>
            <a:ext cx="893700" cy="3936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83;p57"/>
          <p:cNvSpPr txBox="1"/>
          <p:nvPr/>
        </p:nvSpPr>
        <p:spPr>
          <a:xfrm>
            <a:off x="764775" y="2632850"/>
            <a:ext cx="398215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Comfort Goods - good which isn’t necessary but gives enjoyment</a:t>
            </a:r>
            <a:endParaRPr sz="2000" b="1">
              <a:solidFill>
                <a:srgbClr val="0070C0"/>
              </a:solidFill>
              <a:latin typeface="Lato"/>
              <a:ea typeface="Lato"/>
              <a:cs typeface="Lato"/>
              <a:sym typeface="Lato"/>
            </a:endParaRPr>
          </a:p>
        </p:txBody>
      </p:sp>
      <p:sp>
        <p:nvSpPr>
          <p:cNvPr id="29" name="Google Shape;482;p57"/>
          <p:cNvSpPr txBox="1"/>
          <p:nvPr/>
        </p:nvSpPr>
        <p:spPr>
          <a:xfrm>
            <a:off x="1431165" y="3488025"/>
            <a:ext cx="261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Netflix</a:t>
            </a:r>
            <a:endParaRPr sz="2000" b="1">
              <a:solidFill>
                <a:srgbClr val="0070C0"/>
              </a:solidFill>
              <a:latin typeface="Lato"/>
              <a:ea typeface="Lato"/>
              <a:cs typeface="Lato"/>
              <a:sym typeface="Lato"/>
            </a:endParaRPr>
          </a:p>
        </p:txBody>
      </p:sp>
      <p:sp>
        <p:nvSpPr>
          <p:cNvPr id="30" name="Google Shape;484;p57"/>
          <p:cNvSpPr txBox="1"/>
          <p:nvPr/>
        </p:nvSpPr>
        <p:spPr>
          <a:xfrm>
            <a:off x="1836475" y="4049900"/>
            <a:ext cx="261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Take Away Food</a:t>
            </a:r>
            <a:endParaRPr sz="2000" b="1">
              <a:solidFill>
                <a:srgbClr val="0070C0"/>
              </a:solidFill>
              <a:latin typeface="Lato"/>
              <a:ea typeface="Lato"/>
              <a:cs typeface="Lato"/>
              <a:sym typeface="Lato"/>
            </a:endParaRPr>
          </a:p>
        </p:txBody>
      </p:sp>
    </p:spTree>
    <p:extLst>
      <p:ext uri="{BB962C8B-B14F-4D97-AF65-F5344CB8AC3E}">
        <p14:creationId xmlns:p14="http://schemas.microsoft.com/office/powerpoint/2010/main" val="204519351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1000"/>
                                        <p:tgtEl>
                                          <p:spTgt spid="4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3"/>
                                        </p:tgtEl>
                                        <p:attrNameLst>
                                          <p:attrName>style.visibility</p:attrName>
                                        </p:attrNameLst>
                                      </p:cBhvr>
                                      <p:to>
                                        <p:strVal val="visible"/>
                                      </p:to>
                                    </p:set>
                                    <p:animEffect transition="in" filter="fade">
                                      <p:cBhvr>
                                        <p:cTn id="12" dur="1000"/>
                                        <p:tgtEl>
                                          <p:spTgt spid="4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6"/>
                                        </p:tgtEl>
                                        <p:attrNameLst>
                                          <p:attrName>style.visibility</p:attrName>
                                        </p:attrNameLst>
                                      </p:cBhvr>
                                      <p:to>
                                        <p:strVal val="visible"/>
                                      </p:to>
                                    </p:set>
                                    <p:animEffect transition="in" filter="fade">
                                      <p:cBhvr>
                                        <p:cTn id="17" dur="1000"/>
                                        <p:tgtEl>
                                          <p:spTgt spid="39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0"/>
                                        </p:tgtEl>
                                        <p:attrNameLst>
                                          <p:attrName>style.visibility</p:attrName>
                                        </p:attrNameLst>
                                      </p:cBhvr>
                                      <p:to>
                                        <p:strVal val="visible"/>
                                      </p:to>
                                    </p:set>
                                    <p:animEffect transition="in" filter="fade">
                                      <p:cBhvr>
                                        <p:cTn id="22" dur="1000"/>
                                        <p:tgtEl>
                                          <p:spTgt spid="4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8"/>
                                        </p:tgtEl>
                                        <p:attrNameLst>
                                          <p:attrName>style.visibility</p:attrName>
                                        </p:attrNameLst>
                                      </p:cBhvr>
                                      <p:to>
                                        <p:strVal val="visible"/>
                                      </p:to>
                                    </p:set>
                                    <p:animEffect transition="in" filter="fade">
                                      <p:cBhvr>
                                        <p:cTn id="27" dur="1000"/>
                                        <p:tgtEl>
                                          <p:spTgt spid="40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5"/>
                                        </p:tgtEl>
                                        <p:attrNameLst>
                                          <p:attrName>style.visibility</p:attrName>
                                        </p:attrNameLst>
                                      </p:cBhvr>
                                      <p:to>
                                        <p:strVal val="visible"/>
                                      </p:to>
                                    </p:set>
                                    <p:animEffect transition="in" filter="fade">
                                      <p:cBhvr>
                                        <p:cTn id="32" dur="1000"/>
                                        <p:tgtEl>
                                          <p:spTgt spid="40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2"/>
                                        </p:tgtEl>
                                        <p:attrNameLst>
                                          <p:attrName>style.visibility</p:attrName>
                                        </p:attrNameLst>
                                      </p:cBhvr>
                                      <p:to>
                                        <p:strVal val="visible"/>
                                      </p:to>
                                    </p:set>
                                    <p:animEffect transition="in" filter="fade">
                                      <p:cBhvr>
                                        <p:cTn id="37" dur="1000"/>
                                        <p:tgtEl>
                                          <p:spTgt spid="40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9"/>
                                        </p:tgtEl>
                                        <p:attrNameLst>
                                          <p:attrName>style.visibility</p:attrName>
                                        </p:attrNameLst>
                                      </p:cBhvr>
                                      <p:to>
                                        <p:strVal val="visible"/>
                                      </p:to>
                                    </p:set>
                                    <p:animEffect transition="in" filter="fade">
                                      <p:cBhvr>
                                        <p:cTn id="42" dur="1000"/>
                                        <p:tgtEl>
                                          <p:spTgt spid="40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0"/>
                                        </p:tgtEl>
                                        <p:attrNameLst>
                                          <p:attrName>style.visibility</p:attrName>
                                        </p:attrNameLst>
                                      </p:cBhvr>
                                      <p:to>
                                        <p:strVal val="visible"/>
                                      </p:to>
                                    </p:set>
                                    <p:animEffect transition="in" filter="fade">
                                      <p:cBhvr>
                                        <p:cTn id="47" dur="1000"/>
                                        <p:tgtEl>
                                          <p:spTgt spid="4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1"/>
                                        </p:tgtEl>
                                        <p:attrNameLst>
                                          <p:attrName>style.visibility</p:attrName>
                                        </p:attrNameLst>
                                      </p:cBhvr>
                                      <p:to>
                                        <p:strVal val="visible"/>
                                      </p:to>
                                    </p:set>
                                    <p:animEffect transition="in" filter="fade">
                                      <p:cBhvr>
                                        <p:cTn id="52" dur="1000"/>
                                        <p:tgtEl>
                                          <p:spTgt spid="4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2"/>
                                        </p:tgtEl>
                                        <p:attrNameLst>
                                          <p:attrName>style.visibility</p:attrName>
                                        </p:attrNameLst>
                                      </p:cBhvr>
                                      <p:to>
                                        <p:strVal val="visible"/>
                                      </p:to>
                                    </p:set>
                                    <p:animEffect transition="in" filter="fade">
                                      <p:cBhvr>
                                        <p:cTn id="57" dur="1000"/>
                                        <p:tgtEl>
                                          <p:spTgt spid="4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48"/>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434343"/>
                </a:solidFill>
              </a:rPr>
              <a:t>Measurement of PED - Five Coefficients </a:t>
            </a:r>
            <a:endParaRPr sz="2600" b="1">
              <a:solidFill>
                <a:srgbClr val="434343"/>
              </a:solidFill>
            </a:endParaRPr>
          </a:p>
        </p:txBody>
      </p:sp>
      <p:sp>
        <p:nvSpPr>
          <p:cNvPr id="418" name="Google Shape;418;p48"/>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42</a:t>
            </a:fld>
            <a:endParaRPr/>
          </a:p>
        </p:txBody>
      </p:sp>
      <p:sp>
        <p:nvSpPr>
          <p:cNvPr id="419" name="Google Shape;419;p48"/>
          <p:cNvSpPr txBox="1">
            <a:spLocks noGrp="1"/>
          </p:cNvSpPr>
          <p:nvPr>
            <p:ph type="body" idx="1"/>
          </p:nvPr>
        </p:nvSpPr>
        <p:spPr>
          <a:xfrm>
            <a:off x="457200" y="725600"/>
            <a:ext cx="4217900" cy="38484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 sz="2200" b="1" dirty="0">
                <a:solidFill>
                  <a:srgbClr val="FFFFFF"/>
                </a:solidFill>
                <a:highlight>
                  <a:srgbClr val="FF0000"/>
                </a:highlight>
              </a:rPr>
              <a:t>4. Elastic /More than Unit Elastic Demand (</a:t>
            </a:r>
            <a:r>
              <a:rPr lang="en" sz="2200" b="1" i="1" dirty="0">
                <a:solidFill>
                  <a:srgbClr val="FFFFFF"/>
                </a:solidFill>
                <a:highlight>
                  <a:srgbClr val="FF0000"/>
                </a:highlight>
              </a:rPr>
              <a:t>e</a:t>
            </a:r>
            <a:r>
              <a:rPr lang="en" sz="2200" b="1" i="1" baseline="-25000" dirty="0">
                <a:solidFill>
                  <a:srgbClr val="FFFFFF"/>
                </a:solidFill>
                <a:highlight>
                  <a:srgbClr val="FF0000"/>
                </a:highlight>
              </a:rPr>
              <a:t>D</a:t>
            </a:r>
            <a:r>
              <a:rPr lang="en" sz="2200" b="1" i="1" dirty="0">
                <a:solidFill>
                  <a:srgbClr val="FFFFFF"/>
                </a:solidFill>
                <a:highlight>
                  <a:srgbClr val="FF0000"/>
                </a:highlight>
              </a:rPr>
              <a:t> &gt; </a:t>
            </a:r>
            <a:r>
              <a:rPr lang="en" sz="2200" b="1" dirty="0">
                <a:solidFill>
                  <a:srgbClr val="FFFFFF"/>
                </a:solidFill>
                <a:highlight>
                  <a:srgbClr val="FF0000"/>
                </a:highlight>
              </a:rPr>
              <a:t>1)</a:t>
            </a:r>
            <a:endParaRPr sz="2200" b="1" dirty="0">
              <a:solidFill>
                <a:srgbClr val="FFFFFF"/>
              </a:solidFill>
              <a:highlight>
                <a:srgbClr val="FF0000"/>
              </a:highlight>
            </a:endParaRPr>
          </a:p>
          <a:p>
            <a:pPr marL="342900" lvl="0" indent="-139700" algn="l" rtl="0">
              <a:spcBef>
                <a:spcPts val="0"/>
              </a:spcBef>
              <a:spcAft>
                <a:spcPts val="0"/>
              </a:spcAft>
              <a:buClr>
                <a:schemeClr val="dk1"/>
              </a:buClr>
              <a:buSzPts val="2200"/>
              <a:buFont typeface="Georgia"/>
              <a:buChar char="⮚"/>
            </a:pPr>
            <a:r>
              <a:rPr lang="en" sz="2200" dirty="0">
                <a:solidFill>
                  <a:schemeClr val="dk1"/>
                </a:solidFill>
              </a:rPr>
              <a:t>The percentage change in quantity demanded is greater than the %age change in price</a:t>
            </a:r>
            <a:r>
              <a:rPr lang="en" sz="2200" dirty="0" smtClean="0">
                <a:solidFill>
                  <a:schemeClr val="dk1"/>
                </a:solidFill>
              </a:rPr>
              <a:t>.</a:t>
            </a:r>
            <a:endParaRPr sz="2200" dirty="0">
              <a:solidFill>
                <a:srgbClr val="000000"/>
              </a:solidFill>
            </a:endParaRPr>
          </a:p>
        </p:txBody>
      </p:sp>
      <p:cxnSp>
        <p:nvCxnSpPr>
          <p:cNvPr id="420" name="Google Shape;420;p48"/>
          <p:cNvCxnSpPr/>
          <p:nvPr/>
        </p:nvCxnSpPr>
        <p:spPr>
          <a:xfrm rot="10800000">
            <a:off x="5152700" y="1010225"/>
            <a:ext cx="0" cy="2902500"/>
          </a:xfrm>
          <a:prstGeom prst="straightConnector1">
            <a:avLst/>
          </a:prstGeom>
          <a:noFill/>
          <a:ln w="38100" cap="flat" cmpd="sng">
            <a:solidFill>
              <a:srgbClr val="434343"/>
            </a:solidFill>
            <a:prstDash val="solid"/>
            <a:round/>
            <a:headEnd type="none" w="med" len="med"/>
            <a:tailEnd type="triangle" w="med" len="med"/>
          </a:ln>
        </p:spPr>
      </p:cxnSp>
      <p:cxnSp>
        <p:nvCxnSpPr>
          <p:cNvPr id="421" name="Google Shape;421;p48"/>
          <p:cNvCxnSpPr/>
          <p:nvPr/>
        </p:nvCxnSpPr>
        <p:spPr>
          <a:xfrm>
            <a:off x="5152700" y="3912725"/>
            <a:ext cx="3352500" cy="9300"/>
          </a:xfrm>
          <a:prstGeom prst="straightConnector1">
            <a:avLst/>
          </a:prstGeom>
          <a:noFill/>
          <a:ln w="38100" cap="flat" cmpd="sng">
            <a:solidFill>
              <a:srgbClr val="434343"/>
            </a:solidFill>
            <a:prstDash val="solid"/>
            <a:round/>
            <a:headEnd type="none" w="med" len="med"/>
            <a:tailEnd type="triangle" w="med" len="med"/>
          </a:ln>
        </p:spPr>
      </p:cxnSp>
      <p:sp>
        <p:nvSpPr>
          <p:cNvPr id="422" name="Google Shape;422;p48"/>
          <p:cNvSpPr txBox="1"/>
          <p:nvPr/>
        </p:nvSpPr>
        <p:spPr>
          <a:xfrm>
            <a:off x="4757725" y="725600"/>
            <a:ext cx="112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423" name="Google Shape;423;p48"/>
          <p:cNvSpPr txBox="1"/>
          <p:nvPr/>
        </p:nvSpPr>
        <p:spPr>
          <a:xfrm>
            <a:off x="6190575" y="4249150"/>
            <a:ext cx="282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Quantity Demanded</a:t>
            </a:r>
            <a:endParaRPr b="1">
              <a:latin typeface="Georgia"/>
              <a:ea typeface="Georgia"/>
              <a:cs typeface="Georgia"/>
              <a:sym typeface="Georgia"/>
            </a:endParaRPr>
          </a:p>
        </p:txBody>
      </p:sp>
      <p:sp>
        <p:nvSpPr>
          <p:cNvPr id="424" name="Google Shape;424;p48"/>
          <p:cNvSpPr txBox="1"/>
          <p:nvPr/>
        </p:nvSpPr>
        <p:spPr>
          <a:xfrm>
            <a:off x="5062525" y="38498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O</a:t>
            </a:r>
            <a:endParaRPr b="1">
              <a:latin typeface="Georgia"/>
              <a:ea typeface="Georgia"/>
              <a:cs typeface="Georgia"/>
              <a:sym typeface="Georgia"/>
            </a:endParaRPr>
          </a:p>
        </p:txBody>
      </p:sp>
      <p:sp>
        <p:nvSpPr>
          <p:cNvPr id="425" name="Google Shape;425;p48"/>
          <p:cNvSpPr txBox="1"/>
          <p:nvPr/>
        </p:nvSpPr>
        <p:spPr>
          <a:xfrm>
            <a:off x="4757725" y="27830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Georgia"/>
                <a:ea typeface="Georgia"/>
                <a:cs typeface="Georgia"/>
                <a:sym typeface="Georgia"/>
              </a:rPr>
              <a:t>P1</a:t>
            </a:r>
            <a:endParaRPr b="1">
              <a:solidFill>
                <a:srgbClr val="FF0000"/>
              </a:solidFill>
              <a:latin typeface="Georgia"/>
              <a:ea typeface="Georgia"/>
              <a:cs typeface="Georgia"/>
              <a:sym typeface="Georgia"/>
            </a:endParaRPr>
          </a:p>
        </p:txBody>
      </p:sp>
      <p:sp>
        <p:nvSpPr>
          <p:cNvPr id="426" name="Google Shape;426;p48"/>
          <p:cNvSpPr txBox="1"/>
          <p:nvPr/>
        </p:nvSpPr>
        <p:spPr>
          <a:xfrm>
            <a:off x="4757725" y="20972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Georgia"/>
                <a:ea typeface="Georgia"/>
                <a:cs typeface="Georgia"/>
                <a:sym typeface="Georgia"/>
              </a:rPr>
              <a:t>P2</a:t>
            </a:r>
            <a:endParaRPr b="1">
              <a:solidFill>
                <a:srgbClr val="0000FF"/>
              </a:solidFill>
              <a:latin typeface="Georgia"/>
              <a:ea typeface="Georgia"/>
              <a:cs typeface="Georgia"/>
              <a:sym typeface="Georgia"/>
            </a:endParaRPr>
          </a:p>
        </p:txBody>
      </p:sp>
      <p:cxnSp>
        <p:nvCxnSpPr>
          <p:cNvPr id="427" name="Google Shape;427;p48"/>
          <p:cNvCxnSpPr/>
          <p:nvPr/>
        </p:nvCxnSpPr>
        <p:spPr>
          <a:xfrm rot="10800000">
            <a:off x="5896800" y="1791025"/>
            <a:ext cx="2571600" cy="1460400"/>
          </a:xfrm>
          <a:prstGeom prst="straightConnector1">
            <a:avLst/>
          </a:prstGeom>
          <a:noFill/>
          <a:ln w="76200" cap="flat" cmpd="sng">
            <a:solidFill>
              <a:srgbClr val="FF0000"/>
            </a:solidFill>
            <a:prstDash val="solid"/>
            <a:round/>
            <a:headEnd type="none" w="med" len="med"/>
            <a:tailEnd type="none" w="med" len="med"/>
          </a:ln>
        </p:spPr>
      </p:cxnSp>
      <p:cxnSp>
        <p:nvCxnSpPr>
          <p:cNvPr id="428" name="Google Shape;428;p48"/>
          <p:cNvCxnSpPr>
            <a:stCxn id="425" idx="3"/>
            <a:endCxn id="429" idx="2"/>
          </p:cNvCxnSpPr>
          <p:nvPr/>
        </p:nvCxnSpPr>
        <p:spPr>
          <a:xfrm>
            <a:off x="5224525" y="2983100"/>
            <a:ext cx="2763300" cy="24300"/>
          </a:xfrm>
          <a:prstGeom prst="straightConnector1">
            <a:avLst/>
          </a:prstGeom>
          <a:noFill/>
          <a:ln w="38100" cap="flat" cmpd="sng">
            <a:solidFill>
              <a:srgbClr val="FF0000"/>
            </a:solidFill>
            <a:prstDash val="dash"/>
            <a:round/>
            <a:headEnd type="none" w="med" len="med"/>
            <a:tailEnd type="none" w="med" len="med"/>
          </a:ln>
        </p:spPr>
      </p:cxnSp>
      <p:cxnSp>
        <p:nvCxnSpPr>
          <p:cNvPr id="430" name="Google Shape;430;p48"/>
          <p:cNvCxnSpPr/>
          <p:nvPr/>
        </p:nvCxnSpPr>
        <p:spPr>
          <a:xfrm rot="10800000" flipH="1">
            <a:off x="5224525" y="2290100"/>
            <a:ext cx="1434600" cy="7200"/>
          </a:xfrm>
          <a:prstGeom prst="straightConnector1">
            <a:avLst/>
          </a:prstGeom>
          <a:noFill/>
          <a:ln w="38100" cap="flat" cmpd="sng">
            <a:solidFill>
              <a:srgbClr val="0000FF"/>
            </a:solidFill>
            <a:prstDash val="dash"/>
            <a:round/>
            <a:headEnd type="none" w="med" len="med"/>
            <a:tailEnd type="none" w="med" len="med"/>
          </a:ln>
        </p:spPr>
      </p:cxnSp>
      <p:sp>
        <p:nvSpPr>
          <p:cNvPr id="431" name="Google Shape;431;p48"/>
          <p:cNvSpPr txBox="1"/>
          <p:nvPr/>
        </p:nvSpPr>
        <p:spPr>
          <a:xfrm>
            <a:off x="5735125" y="1325475"/>
            <a:ext cx="466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FF0000"/>
                </a:solidFill>
                <a:latin typeface="Georgia"/>
                <a:ea typeface="Georgia"/>
                <a:cs typeface="Georgia"/>
                <a:sym typeface="Georgia"/>
              </a:rPr>
              <a:t>D</a:t>
            </a:r>
            <a:endParaRPr sz="2100" b="1">
              <a:solidFill>
                <a:srgbClr val="FF0000"/>
              </a:solidFill>
              <a:latin typeface="Georgia"/>
              <a:ea typeface="Georgia"/>
              <a:cs typeface="Georgia"/>
              <a:sym typeface="Georgia"/>
            </a:endParaRPr>
          </a:p>
        </p:txBody>
      </p:sp>
      <p:sp>
        <p:nvSpPr>
          <p:cNvPr id="432" name="Google Shape;432;p48"/>
          <p:cNvSpPr txBox="1"/>
          <p:nvPr/>
        </p:nvSpPr>
        <p:spPr>
          <a:xfrm>
            <a:off x="6510325" y="39260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Georgia"/>
                <a:ea typeface="Georgia"/>
                <a:cs typeface="Georgia"/>
                <a:sym typeface="Georgia"/>
              </a:rPr>
              <a:t>Q2</a:t>
            </a:r>
            <a:endParaRPr b="1">
              <a:solidFill>
                <a:srgbClr val="0000FF"/>
              </a:solidFill>
              <a:latin typeface="Georgia"/>
              <a:ea typeface="Georgia"/>
              <a:cs typeface="Georgia"/>
              <a:sym typeface="Georgia"/>
            </a:endParaRPr>
          </a:p>
        </p:txBody>
      </p:sp>
      <p:sp>
        <p:nvSpPr>
          <p:cNvPr id="433" name="Google Shape;433;p48"/>
          <p:cNvSpPr txBox="1"/>
          <p:nvPr/>
        </p:nvSpPr>
        <p:spPr>
          <a:xfrm>
            <a:off x="5672125" y="2402000"/>
            <a:ext cx="80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50A42"/>
                </a:solidFill>
                <a:latin typeface="Georgia"/>
                <a:ea typeface="Georgia"/>
                <a:cs typeface="Georgia"/>
                <a:sym typeface="Georgia"/>
              </a:rPr>
              <a:t>10%</a:t>
            </a:r>
            <a:endParaRPr sz="1800" b="1">
              <a:solidFill>
                <a:srgbClr val="F50A42"/>
              </a:solidFill>
              <a:latin typeface="Georgia"/>
              <a:ea typeface="Georgia"/>
              <a:cs typeface="Georgia"/>
              <a:sym typeface="Georgia"/>
            </a:endParaRPr>
          </a:p>
        </p:txBody>
      </p:sp>
      <p:cxnSp>
        <p:nvCxnSpPr>
          <p:cNvPr id="434" name="Google Shape;434;p48"/>
          <p:cNvCxnSpPr/>
          <p:nvPr/>
        </p:nvCxnSpPr>
        <p:spPr>
          <a:xfrm rot="10800000" flipH="1">
            <a:off x="5356100" y="2360525"/>
            <a:ext cx="9300" cy="597000"/>
          </a:xfrm>
          <a:prstGeom prst="straightConnector1">
            <a:avLst/>
          </a:prstGeom>
          <a:noFill/>
          <a:ln w="38100" cap="flat" cmpd="sng">
            <a:solidFill>
              <a:srgbClr val="F50A42"/>
            </a:solidFill>
            <a:prstDash val="solid"/>
            <a:round/>
            <a:headEnd type="none" w="med" len="med"/>
            <a:tailEnd type="triangle" w="med" len="med"/>
          </a:ln>
        </p:spPr>
      </p:cxnSp>
      <p:cxnSp>
        <p:nvCxnSpPr>
          <p:cNvPr id="435" name="Google Shape;435;p48"/>
          <p:cNvCxnSpPr>
            <a:endCxn id="432" idx="0"/>
          </p:cNvCxnSpPr>
          <p:nvPr/>
        </p:nvCxnSpPr>
        <p:spPr>
          <a:xfrm flipH="1">
            <a:off x="6743725" y="2297300"/>
            <a:ext cx="4800" cy="1628700"/>
          </a:xfrm>
          <a:prstGeom prst="straightConnector1">
            <a:avLst/>
          </a:prstGeom>
          <a:noFill/>
          <a:ln w="38100" cap="flat" cmpd="sng">
            <a:solidFill>
              <a:srgbClr val="0000FF"/>
            </a:solidFill>
            <a:prstDash val="dash"/>
            <a:round/>
            <a:headEnd type="none" w="med" len="med"/>
            <a:tailEnd type="none" w="med" len="med"/>
          </a:ln>
        </p:spPr>
      </p:cxnSp>
      <p:cxnSp>
        <p:nvCxnSpPr>
          <p:cNvPr id="436" name="Google Shape;436;p48"/>
          <p:cNvCxnSpPr/>
          <p:nvPr/>
        </p:nvCxnSpPr>
        <p:spPr>
          <a:xfrm flipH="1">
            <a:off x="8039275" y="2966700"/>
            <a:ext cx="6300" cy="959400"/>
          </a:xfrm>
          <a:prstGeom prst="straightConnector1">
            <a:avLst/>
          </a:prstGeom>
          <a:noFill/>
          <a:ln w="38100" cap="flat" cmpd="sng">
            <a:solidFill>
              <a:srgbClr val="FF0000"/>
            </a:solidFill>
            <a:prstDash val="dash"/>
            <a:round/>
            <a:headEnd type="none" w="med" len="med"/>
            <a:tailEnd type="none" w="med" len="med"/>
          </a:ln>
        </p:spPr>
      </p:cxnSp>
      <p:sp>
        <p:nvSpPr>
          <p:cNvPr id="437" name="Google Shape;437;p48"/>
          <p:cNvSpPr txBox="1"/>
          <p:nvPr/>
        </p:nvSpPr>
        <p:spPr>
          <a:xfrm>
            <a:off x="7119925" y="39260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Georgia"/>
                <a:ea typeface="Georgia"/>
                <a:cs typeface="Georgia"/>
                <a:sym typeface="Georgia"/>
              </a:rPr>
              <a:t>Q1</a:t>
            </a:r>
            <a:endParaRPr b="1">
              <a:solidFill>
                <a:srgbClr val="FF0000"/>
              </a:solidFill>
              <a:latin typeface="Georgia"/>
              <a:ea typeface="Georgia"/>
              <a:cs typeface="Georgia"/>
              <a:sym typeface="Georgia"/>
            </a:endParaRPr>
          </a:p>
        </p:txBody>
      </p:sp>
      <p:sp>
        <p:nvSpPr>
          <p:cNvPr id="429" name="Google Shape;429;p48"/>
          <p:cNvSpPr/>
          <p:nvPr/>
        </p:nvSpPr>
        <p:spPr>
          <a:xfrm>
            <a:off x="7987725" y="2920100"/>
            <a:ext cx="183600" cy="174600"/>
          </a:xfrm>
          <a:prstGeom prst="ellipse">
            <a:avLst/>
          </a:prstGeom>
          <a:solidFill>
            <a:srgbClr val="FFFF00"/>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8"/>
          <p:cNvSpPr/>
          <p:nvPr/>
        </p:nvSpPr>
        <p:spPr>
          <a:xfrm>
            <a:off x="6692325" y="2234300"/>
            <a:ext cx="183600" cy="174600"/>
          </a:xfrm>
          <a:prstGeom prst="ellipse">
            <a:avLst/>
          </a:prstGeom>
          <a:solidFill>
            <a:srgbClr val="FFFF00"/>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9" name="Google Shape;439;p48"/>
          <p:cNvCxnSpPr/>
          <p:nvPr/>
        </p:nvCxnSpPr>
        <p:spPr>
          <a:xfrm flipH="1">
            <a:off x="6842575" y="3813050"/>
            <a:ext cx="1038000" cy="17100"/>
          </a:xfrm>
          <a:prstGeom prst="straightConnector1">
            <a:avLst/>
          </a:prstGeom>
          <a:noFill/>
          <a:ln w="38100" cap="flat" cmpd="sng">
            <a:solidFill>
              <a:srgbClr val="F50A42"/>
            </a:solidFill>
            <a:prstDash val="solid"/>
            <a:round/>
            <a:headEnd type="none" w="med" len="med"/>
            <a:tailEnd type="triangle" w="med" len="med"/>
          </a:ln>
        </p:spPr>
      </p:cxnSp>
      <p:sp>
        <p:nvSpPr>
          <p:cNvPr id="440" name="Google Shape;440;p48"/>
          <p:cNvSpPr txBox="1"/>
          <p:nvPr/>
        </p:nvSpPr>
        <p:spPr>
          <a:xfrm>
            <a:off x="7119925" y="3240200"/>
            <a:ext cx="80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F50A42"/>
                </a:solidFill>
                <a:latin typeface="Georgia"/>
                <a:ea typeface="Georgia"/>
                <a:cs typeface="Georgia"/>
                <a:sym typeface="Georgia"/>
              </a:rPr>
              <a:t>18%</a:t>
            </a:r>
            <a:endParaRPr sz="1800" b="1">
              <a:solidFill>
                <a:srgbClr val="F50A42"/>
              </a:solidFill>
              <a:latin typeface="Georgia"/>
              <a:ea typeface="Georgia"/>
              <a:cs typeface="Georgia"/>
              <a:sym typeface="Georgia"/>
            </a:endParaRPr>
          </a:p>
        </p:txBody>
      </p:sp>
      <p:sp>
        <p:nvSpPr>
          <p:cNvPr id="441" name="Google Shape;441;p48"/>
          <p:cNvSpPr/>
          <p:nvPr/>
        </p:nvSpPr>
        <p:spPr>
          <a:xfrm>
            <a:off x="5530625" y="2453025"/>
            <a:ext cx="893700" cy="3936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054625" y="3291225"/>
            <a:ext cx="893700" cy="393600"/>
          </a:xfrm>
          <a:prstGeom prst="ellipse">
            <a:avLst/>
          </a:prstGeom>
          <a:noFill/>
          <a:ln w="762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72;p56"/>
          <p:cNvSpPr txBox="1"/>
          <p:nvPr/>
        </p:nvSpPr>
        <p:spPr>
          <a:xfrm>
            <a:off x="871700" y="2736800"/>
            <a:ext cx="261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Luxury Goods</a:t>
            </a:r>
            <a:endParaRPr sz="2000" b="1">
              <a:solidFill>
                <a:srgbClr val="0070C0"/>
              </a:solidFill>
              <a:latin typeface="Lato"/>
              <a:ea typeface="Lato"/>
              <a:cs typeface="Lato"/>
              <a:sym typeface="Lato"/>
            </a:endParaRPr>
          </a:p>
        </p:txBody>
      </p:sp>
      <p:sp>
        <p:nvSpPr>
          <p:cNvPr id="29" name="Google Shape;471;p56"/>
          <p:cNvSpPr txBox="1"/>
          <p:nvPr/>
        </p:nvSpPr>
        <p:spPr>
          <a:xfrm>
            <a:off x="1420700" y="3320450"/>
            <a:ext cx="261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AC</a:t>
            </a:r>
            <a:endParaRPr sz="2000" b="1">
              <a:solidFill>
                <a:srgbClr val="0070C0"/>
              </a:solidFill>
              <a:latin typeface="Lato"/>
              <a:ea typeface="Lato"/>
              <a:cs typeface="Lato"/>
              <a:sym typeface="Lato"/>
            </a:endParaRPr>
          </a:p>
        </p:txBody>
      </p:sp>
      <p:sp>
        <p:nvSpPr>
          <p:cNvPr id="30" name="Google Shape;473;p56"/>
          <p:cNvSpPr txBox="1"/>
          <p:nvPr/>
        </p:nvSpPr>
        <p:spPr>
          <a:xfrm>
            <a:off x="1782375" y="3934770"/>
            <a:ext cx="2611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Costly Furniture</a:t>
            </a:r>
            <a:endParaRPr sz="2000" b="1">
              <a:solidFill>
                <a:srgbClr val="0070C0"/>
              </a:solidFill>
              <a:latin typeface="Lato"/>
              <a:ea typeface="Lato"/>
              <a:cs typeface="Lato"/>
              <a:sym typeface="Lato"/>
            </a:endParaRPr>
          </a:p>
        </p:txBody>
      </p:sp>
    </p:spTree>
    <p:extLst>
      <p:ext uri="{BB962C8B-B14F-4D97-AF65-F5344CB8AC3E}">
        <p14:creationId xmlns:p14="http://schemas.microsoft.com/office/powerpoint/2010/main" val="40300282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4"/>
                                        </p:tgtEl>
                                        <p:attrNameLst>
                                          <p:attrName>style.visibility</p:attrName>
                                        </p:attrNameLst>
                                      </p:cBhvr>
                                      <p:to>
                                        <p:strVal val="visible"/>
                                      </p:to>
                                    </p:set>
                                    <p:animEffect transition="in" filter="fade">
                                      <p:cBhvr>
                                        <p:cTn id="7" dur="1000"/>
                                        <p:tgtEl>
                                          <p:spTgt spid="4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3"/>
                                        </p:tgtEl>
                                        <p:attrNameLst>
                                          <p:attrName>style.visibility</p:attrName>
                                        </p:attrNameLst>
                                      </p:cBhvr>
                                      <p:to>
                                        <p:strVal val="visible"/>
                                      </p:to>
                                    </p:set>
                                    <p:animEffect transition="in" filter="fade">
                                      <p:cBhvr>
                                        <p:cTn id="12" dur="1000"/>
                                        <p:tgtEl>
                                          <p:spTgt spid="4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6"/>
                                        </p:tgtEl>
                                        <p:attrNameLst>
                                          <p:attrName>style.visibility</p:attrName>
                                        </p:attrNameLst>
                                      </p:cBhvr>
                                      <p:to>
                                        <p:strVal val="visible"/>
                                      </p:to>
                                    </p:set>
                                    <p:animEffect transition="in" filter="fade">
                                      <p:cBhvr>
                                        <p:cTn id="17" dur="1000"/>
                                        <p:tgtEl>
                                          <p:spTgt spid="4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0"/>
                                        </p:tgtEl>
                                        <p:attrNameLst>
                                          <p:attrName>style.visibility</p:attrName>
                                        </p:attrNameLst>
                                      </p:cBhvr>
                                      <p:to>
                                        <p:strVal val="visible"/>
                                      </p:to>
                                    </p:set>
                                    <p:animEffect transition="in" filter="fade">
                                      <p:cBhvr>
                                        <p:cTn id="22" dur="1000"/>
                                        <p:tgtEl>
                                          <p:spTgt spid="4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38"/>
                                        </p:tgtEl>
                                        <p:attrNameLst>
                                          <p:attrName>style.visibility</p:attrName>
                                        </p:attrNameLst>
                                      </p:cBhvr>
                                      <p:to>
                                        <p:strVal val="visible"/>
                                      </p:to>
                                    </p:set>
                                    <p:animEffect transition="in" filter="fade">
                                      <p:cBhvr>
                                        <p:cTn id="27" dur="1000"/>
                                        <p:tgtEl>
                                          <p:spTgt spid="4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5"/>
                                        </p:tgtEl>
                                        <p:attrNameLst>
                                          <p:attrName>style.visibility</p:attrName>
                                        </p:attrNameLst>
                                      </p:cBhvr>
                                      <p:to>
                                        <p:strVal val="visible"/>
                                      </p:to>
                                    </p:set>
                                    <p:animEffect transition="in" filter="fade">
                                      <p:cBhvr>
                                        <p:cTn id="32" dur="1000"/>
                                        <p:tgtEl>
                                          <p:spTgt spid="4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32"/>
                                        </p:tgtEl>
                                        <p:attrNameLst>
                                          <p:attrName>style.visibility</p:attrName>
                                        </p:attrNameLst>
                                      </p:cBhvr>
                                      <p:to>
                                        <p:strVal val="visible"/>
                                      </p:to>
                                    </p:set>
                                    <p:animEffect transition="in" filter="fade">
                                      <p:cBhvr>
                                        <p:cTn id="37" dur="1000"/>
                                        <p:tgtEl>
                                          <p:spTgt spid="4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39"/>
                                        </p:tgtEl>
                                        <p:attrNameLst>
                                          <p:attrName>style.visibility</p:attrName>
                                        </p:attrNameLst>
                                      </p:cBhvr>
                                      <p:to>
                                        <p:strVal val="visible"/>
                                      </p:to>
                                    </p:set>
                                    <p:animEffect transition="in" filter="fade">
                                      <p:cBhvr>
                                        <p:cTn id="42" dur="1000"/>
                                        <p:tgtEl>
                                          <p:spTgt spid="4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0"/>
                                        </p:tgtEl>
                                        <p:attrNameLst>
                                          <p:attrName>style.visibility</p:attrName>
                                        </p:attrNameLst>
                                      </p:cBhvr>
                                      <p:to>
                                        <p:strVal val="visible"/>
                                      </p:to>
                                    </p:set>
                                    <p:animEffect transition="in" filter="fade">
                                      <p:cBhvr>
                                        <p:cTn id="47" dur="1000"/>
                                        <p:tgtEl>
                                          <p:spTgt spid="44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41"/>
                                        </p:tgtEl>
                                        <p:attrNameLst>
                                          <p:attrName>style.visibility</p:attrName>
                                        </p:attrNameLst>
                                      </p:cBhvr>
                                      <p:to>
                                        <p:strVal val="visible"/>
                                      </p:to>
                                    </p:set>
                                    <p:animEffect transition="in" filter="fade">
                                      <p:cBhvr>
                                        <p:cTn id="52" dur="1000"/>
                                        <p:tgtEl>
                                          <p:spTgt spid="44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42"/>
                                        </p:tgtEl>
                                        <p:attrNameLst>
                                          <p:attrName>style.visibility</p:attrName>
                                        </p:attrNameLst>
                                      </p:cBhvr>
                                      <p:to>
                                        <p:strVal val="visible"/>
                                      </p:to>
                                    </p:set>
                                    <p:animEffect transition="in" filter="fade">
                                      <p:cBhvr>
                                        <p:cTn id="57" dur="1000"/>
                                        <p:tgtEl>
                                          <p:spTgt spid="44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9"/>
          <p:cNvSpPr txBox="1">
            <a:spLocks noGrp="1"/>
          </p:cNvSpPr>
          <p:nvPr>
            <p:ph type="title"/>
          </p:nvPr>
        </p:nvSpPr>
        <p:spPr>
          <a:xfrm>
            <a:off x="457200" y="95250"/>
            <a:ext cx="7203000" cy="5850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 sz="2600" b="1">
                <a:solidFill>
                  <a:srgbClr val="434343"/>
                </a:solidFill>
              </a:rPr>
              <a:t>Measurement of PED - Five Coefficients </a:t>
            </a:r>
            <a:endParaRPr sz="2600" b="1">
              <a:solidFill>
                <a:srgbClr val="434343"/>
              </a:solidFill>
            </a:endParaRPr>
          </a:p>
        </p:txBody>
      </p:sp>
      <p:sp>
        <p:nvSpPr>
          <p:cNvPr id="448" name="Google Shape;448;p49"/>
          <p:cNvSpPr txBox="1">
            <a:spLocks noGrp="1"/>
          </p:cNvSpPr>
          <p:nvPr>
            <p:ph type="sldNum" idx="12"/>
          </p:nvPr>
        </p:nvSpPr>
        <p:spPr>
          <a:xfrm>
            <a:off x="76209" y="4698864"/>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43</a:t>
            </a:fld>
            <a:endParaRPr/>
          </a:p>
        </p:txBody>
      </p:sp>
      <p:sp>
        <p:nvSpPr>
          <p:cNvPr id="449" name="Google Shape;449;p49"/>
          <p:cNvSpPr txBox="1">
            <a:spLocks noGrp="1"/>
          </p:cNvSpPr>
          <p:nvPr>
            <p:ph type="body" idx="1"/>
          </p:nvPr>
        </p:nvSpPr>
        <p:spPr>
          <a:xfrm>
            <a:off x="-1" y="725600"/>
            <a:ext cx="4757725" cy="38484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None/>
            </a:pPr>
            <a:r>
              <a:rPr lang="en" sz="2200" b="1" dirty="0">
                <a:solidFill>
                  <a:srgbClr val="FFFFFF"/>
                </a:solidFill>
                <a:highlight>
                  <a:srgbClr val="FF0000"/>
                </a:highlight>
              </a:rPr>
              <a:t>5. Perfectly Elastic Demand (</a:t>
            </a:r>
            <a:r>
              <a:rPr lang="en" sz="2200" b="1" i="1" dirty="0">
                <a:solidFill>
                  <a:srgbClr val="FFFFFF"/>
                </a:solidFill>
                <a:highlight>
                  <a:srgbClr val="FF0000"/>
                </a:highlight>
              </a:rPr>
              <a:t>e</a:t>
            </a:r>
            <a:r>
              <a:rPr lang="en" sz="2200" b="1" i="1" baseline="-25000" dirty="0">
                <a:solidFill>
                  <a:srgbClr val="FFFFFF"/>
                </a:solidFill>
                <a:highlight>
                  <a:srgbClr val="FF0000"/>
                </a:highlight>
              </a:rPr>
              <a:t>D</a:t>
            </a:r>
            <a:r>
              <a:rPr lang="en" sz="2200" b="1" i="1" dirty="0">
                <a:solidFill>
                  <a:srgbClr val="FFFFFF"/>
                </a:solidFill>
                <a:highlight>
                  <a:srgbClr val="FF0000"/>
                </a:highlight>
              </a:rPr>
              <a:t> = </a:t>
            </a:r>
            <a:r>
              <a:rPr lang="en" sz="2200" b="1" dirty="0">
                <a:solidFill>
                  <a:srgbClr val="FFFFFF"/>
                </a:solidFill>
                <a:highlight>
                  <a:srgbClr val="FF0000"/>
                </a:highlight>
              </a:rPr>
              <a:t>∞)</a:t>
            </a:r>
            <a:endParaRPr sz="2200" b="1" dirty="0">
              <a:solidFill>
                <a:srgbClr val="FFFFFF"/>
              </a:solidFill>
              <a:highlight>
                <a:srgbClr val="FF0000"/>
              </a:highlight>
            </a:endParaRPr>
          </a:p>
          <a:p>
            <a:pPr marL="457200" lvl="0" indent="-368300" algn="l" rtl="0">
              <a:spcBef>
                <a:spcPts val="0"/>
              </a:spcBef>
              <a:spcAft>
                <a:spcPts val="0"/>
              </a:spcAft>
              <a:buClr>
                <a:schemeClr val="dk1"/>
              </a:buClr>
              <a:buSzPts val="2200"/>
              <a:buFont typeface="Georgia"/>
              <a:buChar char="⮚"/>
            </a:pPr>
            <a:r>
              <a:rPr lang="en" sz="2200" dirty="0">
                <a:solidFill>
                  <a:schemeClr val="dk1"/>
                </a:solidFill>
              </a:rPr>
              <a:t>A small percentage change in price causes an extremely large percentage (infinite) change in quantity demanded (from buying all to buying nothing).</a:t>
            </a:r>
            <a:endParaRPr sz="2200" dirty="0">
              <a:solidFill>
                <a:schemeClr val="dk1"/>
              </a:solidFill>
            </a:endParaRPr>
          </a:p>
          <a:p>
            <a:pPr marL="1828800" lvl="0" indent="0" algn="l" rtl="0">
              <a:spcBef>
                <a:spcPts val="600"/>
              </a:spcBef>
              <a:spcAft>
                <a:spcPts val="0"/>
              </a:spcAft>
              <a:buNone/>
            </a:pPr>
            <a:endParaRPr sz="2200" dirty="0">
              <a:solidFill>
                <a:schemeClr val="dk1"/>
              </a:solidFill>
            </a:endParaRPr>
          </a:p>
        </p:txBody>
      </p:sp>
      <p:cxnSp>
        <p:nvCxnSpPr>
          <p:cNvPr id="450" name="Google Shape;450;p49"/>
          <p:cNvCxnSpPr/>
          <p:nvPr/>
        </p:nvCxnSpPr>
        <p:spPr>
          <a:xfrm rot="10800000">
            <a:off x="5152700" y="1010225"/>
            <a:ext cx="0" cy="2902500"/>
          </a:xfrm>
          <a:prstGeom prst="straightConnector1">
            <a:avLst/>
          </a:prstGeom>
          <a:noFill/>
          <a:ln w="38100" cap="flat" cmpd="sng">
            <a:solidFill>
              <a:srgbClr val="434343"/>
            </a:solidFill>
            <a:prstDash val="solid"/>
            <a:round/>
            <a:headEnd type="none" w="med" len="med"/>
            <a:tailEnd type="triangle" w="med" len="med"/>
          </a:ln>
        </p:spPr>
      </p:cxnSp>
      <p:cxnSp>
        <p:nvCxnSpPr>
          <p:cNvPr id="451" name="Google Shape;451;p49"/>
          <p:cNvCxnSpPr/>
          <p:nvPr/>
        </p:nvCxnSpPr>
        <p:spPr>
          <a:xfrm>
            <a:off x="5152700" y="3912725"/>
            <a:ext cx="3352500" cy="9300"/>
          </a:xfrm>
          <a:prstGeom prst="straightConnector1">
            <a:avLst/>
          </a:prstGeom>
          <a:noFill/>
          <a:ln w="38100" cap="flat" cmpd="sng">
            <a:solidFill>
              <a:srgbClr val="434343"/>
            </a:solidFill>
            <a:prstDash val="solid"/>
            <a:round/>
            <a:headEnd type="none" w="med" len="med"/>
            <a:tailEnd type="triangle" w="med" len="med"/>
          </a:ln>
        </p:spPr>
      </p:cxnSp>
      <p:sp>
        <p:nvSpPr>
          <p:cNvPr id="452" name="Google Shape;452;p49"/>
          <p:cNvSpPr txBox="1"/>
          <p:nvPr/>
        </p:nvSpPr>
        <p:spPr>
          <a:xfrm>
            <a:off x="4757725" y="725600"/>
            <a:ext cx="112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Price</a:t>
            </a:r>
            <a:endParaRPr b="1">
              <a:latin typeface="Georgia"/>
              <a:ea typeface="Georgia"/>
              <a:cs typeface="Georgia"/>
              <a:sym typeface="Georgia"/>
            </a:endParaRPr>
          </a:p>
        </p:txBody>
      </p:sp>
      <p:sp>
        <p:nvSpPr>
          <p:cNvPr id="453" name="Google Shape;453;p49"/>
          <p:cNvSpPr txBox="1"/>
          <p:nvPr/>
        </p:nvSpPr>
        <p:spPr>
          <a:xfrm>
            <a:off x="6190575" y="4249150"/>
            <a:ext cx="282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Quantity Demanded</a:t>
            </a:r>
            <a:endParaRPr b="1">
              <a:latin typeface="Georgia"/>
              <a:ea typeface="Georgia"/>
              <a:cs typeface="Georgia"/>
              <a:sym typeface="Georgia"/>
            </a:endParaRPr>
          </a:p>
        </p:txBody>
      </p:sp>
      <p:sp>
        <p:nvSpPr>
          <p:cNvPr id="454" name="Google Shape;454;p49"/>
          <p:cNvSpPr txBox="1"/>
          <p:nvPr/>
        </p:nvSpPr>
        <p:spPr>
          <a:xfrm>
            <a:off x="5062525" y="38498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O</a:t>
            </a:r>
            <a:endParaRPr b="1">
              <a:latin typeface="Georgia"/>
              <a:ea typeface="Georgia"/>
              <a:cs typeface="Georgia"/>
              <a:sym typeface="Georgia"/>
            </a:endParaRPr>
          </a:p>
        </p:txBody>
      </p:sp>
      <p:sp>
        <p:nvSpPr>
          <p:cNvPr id="455" name="Google Shape;455;p49"/>
          <p:cNvSpPr txBox="1"/>
          <p:nvPr/>
        </p:nvSpPr>
        <p:spPr>
          <a:xfrm>
            <a:off x="4757725" y="2097200"/>
            <a:ext cx="46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0000"/>
                </a:solidFill>
                <a:latin typeface="Georgia"/>
                <a:ea typeface="Georgia"/>
                <a:cs typeface="Georgia"/>
                <a:sym typeface="Georgia"/>
              </a:rPr>
              <a:t>P</a:t>
            </a:r>
            <a:endParaRPr b="1">
              <a:solidFill>
                <a:srgbClr val="FF0000"/>
              </a:solidFill>
              <a:latin typeface="Georgia"/>
              <a:ea typeface="Georgia"/>
              <a:cs typeface="Georgia"/>
              <a:sym typeface="Georgia"/>
            </a:endParaRPr>
          </a:p>
        </p:txBody>
      </p:sp>
      <p:cxnSp>
        <p:nvCxnSpPr>
          <p:cNvPr id="456" name="Google Shape;456;p49"/>
          <p:cNvCxnSpPr/>
          <p:nvPr/>
        </p:nvCxnSpPr>
        <p:spPr>
          <a:xfrm flipH="1">
            <a:off x="5148250" y="2296200"/>
            <a:ext cx="3152100" cy="1200"/>
          </a:xfrm>
          <a:prstGeom prst="straightConnector1">
            <a:avLst/>
          </a:prstGeom>
          <a:noFill/>
          <a:ln w="76200" cap="flat" cmpd="sng">
            <a:solidFill>
              <a:srgbClr val="FF0000"/>
            </a:solidFill>
            <a:prstDash val="solid"/>
            <a:round/>
            <a:headEnd type="none" w="med" len="med"/>
            <a:tailEnd type="none" w="med" len="med"/>
          </a:ln>
        </p:spPr>
      </p:cxnSp>
      <p:sp>
        <p:nvSpPr>
          <p:cNvPr id="457" name="Google Shape;457;p49"/>
          <p:cNvSpPr txBox="1"/>
          <p:nvPr/>
        </p:nvSpPr>
        <p:spPr>
          <a:xfrm>
            <a:off x="8173525" y="1858875"/>
            <a:ext cx="4668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FF0000"/>
                </a:solidFill>
                <a:latin typeface="Georgia"/>
                <a:ea typeface="Georgia"/>
                <a:cs typeface="Georgia"/>
                <a:sym typeface="Georgia"/>
              </a:rPr>
              <a:t>D</a:t>
            </a:r>
            <a:endParaRPr sz="2100" b="1">
              <a:solidFill>
                <a:srgbClr val="FF0000"/>
              </a:solidFill>
              <a:latin typeface="Georgia"/>
              <a:ea typeface="Georgia"/>
              <a:cs typeface="Georgia"/>
              <a:sym typeface="Georgia"/>
            </a:endParaRPr>
          </a:p>
        </p:txBody>
      </p:sp>
      <p:sp>
        <p:nvSpPr>
          <p:cNvPr id="13" name="Google Shape;450;p54"/>
          <p:cNvSpPr txBox="1"/>
          <p:nvPr/>
        </p:nvSpPr>
        <p:spPr>
          <a:xfrm>
            <a:off x="457200" y="2842625"/>
            <a:ext cx="45335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0070C0"/>
                </a:solidFill>
                <a:latin typeface="Lato"/>
                <a:ea typeface="Lato"/>
                <a:cs typeface="Lato"/>
                <a:sym typeface="Lato"/>
              </a:rPr>
              <a:t>Luxury Goods or Goods that take large share of Income</a:t>
            </a:r>
            <a:endParaRPr sz="2000" b="1" dirty="0">
              <a:solidFill>
                <a:srgbClr val="0070C0"/>
              </a:solidFill>
              <a:latin typeface="Lato"/>
              <a:ea typeface="Lato"/>
              <a:cs typeface="Lato"/>
              <a:sym typeface="Lato"/>
            </a:endParaRPr>
          </a:p>
        </p:txBody>
      </p:sp>
      <p:sp>
        <p:nvSpPr>
          <p:cNvPr id="14" name="Google Shape;449;p54"/>
          <p:cNvSpPr txBox="1"/>
          <p:nvPr/>
        </p:nvSpPr>
        <p:spPr>
          <a:xfrm>
            <a:off x="780750" y="3648850"/>
            <a:ext cx="406714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Very Expensive Holiday Packages</a:t>
            </a:r>
            <a:endParaRPr sz="2000" b="1">
              <a:solidFill>
                <a:srgbClr val="0070C0"/>
              </a:solidFill>
              <a:latin typeface="Lato"/>
              <a:ea typeface="Lato"/>
              <a:cs typeface="Lato"/>
              <a:sym typeface="Lato"/>
            </a:endParaRPr>
          </a:p>
        </p:txBody>
      </p:sp>
      <p:sp>
        <p:nvSpPr>
          <p:cNvPr id="15" name="Google Shape;451;p54"/>
          <p:cNvSpPr txBox="1"/>
          <p:nvPr/>
        </p:nvSpPr>
        <p:spPr>
          <a:xfrm>
            <a:off x="1405660" y="4156938"/>
            <a:ext cx="3442238"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70C0"/>
                </a:solidFill>
                <a:latin typeface="Lato"/>
                <a:ea typeface="Lato"/>
                <a:cs typeface="Lato"/>
                <a:sym typeface="Lato"/>
              </a:rPr>
              <a:t>Very Expensive Sports Cars</a:t>
            </a:r>
            <a:endParaRPr sz="2000" b="1">
              <a:solidFill>
                <a:srgbClr val="0070C0"/>
              </a:solidFill>
              <a:latin typeface="Lato"/>
              <a:ea typeface="Lato"/>
              <a:cs typeface="Lato"/>
              <a:sym typeface="Lato"/>
            </a:endParaRPr>
          </a:p>
        </p:txBody>
      </p:sp>
    </p:spTree>
    <p:extLst>
      <p:ext uri="{BB962C8B-B14F-4D97-AF65-F5344CB8AC3E}">
        <p14:creationId xmlns:p14="http://schemas.microsoft.com/office/powerpoint/2010/main" val="15048868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92;p58" descr="title-id"/>
          <p:cNvSpPr txBox="1"/>
          <p:nvPr/>
        </p:nvSpPr>
        <p:spPr>
          <a:xfrm>
            <a:off x="0" y="691515"/>
            <a:ext cx="9144000" cy="257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424242"/>
                </a:solidFill>
                <a:latin typeface="Lato"/>
                <a:ea typeface="Lato"/>
                <a:cs typeface="Lato"/>
                <a:sym typeface="Lato"/>
              </a:rPr>
              <a:t>How can a manager use the concept of Price elasticity of Demand to his/her benefit?</a:t>
            </a:r>
            <a:endParaRPr sz="3600">
              <a:solidFill>
                <a:srgbClr val="424242"/>
              </a:solidFill>
              <a:latin typeface="Lato"/>
              <a:ea typeface="Lato"/>
              <a:cs typeface="Lato"/>
              <a:sym typeface="Lato"/>
            </a:endParaRPr>
          </a:p>
        </p:txBody>
      </p:sp>
      <p:sp>
        <p:nvSpPr>
          <p:cNvPr id="3" name="Google Shape;450;p54"/>
          <p:cNvSpPr txBox="1"/>
          <p:nvPr/>
        </p:nvSpPr>
        <p:spPr>
          <a:xfrm>
            <a:off x="457200" y="2842625"/>
            <a:ext cx="45335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smtClean="0">
                <a:solidFill>
                  <a:srgbClr val="00B050"/>
                </a:solidFill>
                <a:latin typeface="Lato"/>
                <a:ea typeface="Lato"/>
                <a:cs typeface="Lato"/>
                <a:sym typeface="Lato"/>
              </a:rPr>
              <a:t>Price Determination</a:t>
            </a:r>
          </a:p>
        </p:txBody>
      </p:sp>
      <p:sp>
        <p:nvSpPr>
          <p:cNvPr id="4" name="Google Shape;450;p54"/>
          <p:cNvSpPr txBox="1"/>
          <p:nvPr/>
        </p:nvSpPr>
        <p:spPr>
          <a:xfrm>
            <a:off x="1325880" y="3335037"/>
            <a:ext cx="45335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smtClean="0">
                <a:solidFill>
                  <a:srgbClr val="00B050"/>
                </a:solidFill>
                <a:latin typeface="Lato"/>
                <a:ea typeface="Lato"/>
                <a:cs typeface="Lato"/>
                <a:sym typeface="Lato"/>
              </a:rPr>
              <a:t>Price Discrimination</a:t>
            </a:r>
          </a:p>
        </p:txBody>
      </p:sp>
      <p:sp>
        <p:nvSpPr>
          <p:cNvPr id="5" name="Google Shape;450;p54"/>
          <p:cNvSpPr txBox="1"/>
          <p:nvPr/>
        </p:nvSpPr>
        <p:spPr>
          <a:xfrm>
            <a:off x="2042160" y="3899071"/>
            <a:ext cx="45335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smtClean="0">
                <a:solidFill>
                  <a:srgbClr val="00B050"/>
                </a:solidFill>
                <a:latin typeface="Lato"/>
                <a:ea typeface="Lato"/>
                <a:cs typeface="Lato"/>
                <a:sym typeface="Lato"/>
              </a:rPr>
              <a:t>Wage Discrimination</a:t>
            </a:r>
          </a:p>
        </p:txBody>
      </p:sp>
    </p:spTree>
    <p:extLst>
      <p:ext uri="{BB962C8B-B14F-4D97-AF65-F5344CB8AC3E}">
        <p14:creationId xmlns:p14="http://schemas.microsoft.com/office/powerpoint/2010/main" val="119626502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9"/>
          <p:cNvSpPr txBox="1">
            <a:spLocks noGrp="1"/>
          </p:cNvSpPr>
          <p:nvPr>
            <p:ph type="body" idx="1"/>
          </p:nvPr>
        </p:nvSpPr>
        <p:spPr>
          <a:xfrm>
            <a:off x="373650" y="306800"/>
            <a:ext cx="8427900" cy="4574700"/>
          </a:xfrm>
          <a:prstGeom prst="rect">
            <a:avLst/>
          </a:prstGeom>
          <a:ln w="381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600"/>
              <a:buFont typeface="Arial"/>
              <a:buNone/>
            </a:pPr>
            <a:r>
              <a:rPr lang="en" sz="2800">
                <a:solidFill>
                  <a:srgbClr val="000000"/>
                </a:solidFill>
              </a:rPr>
              <a:t>Chevrolet and Honda cater to the subcompact segment of the automobile market with their Chevette and Civic models, respectively. A consistent way of comparing the price sensitivity of Chevette vis-a-vis Civic buyers is to use price elasticity of demand.</a:t>
            </a:r>
            <a:endParaRPr sz="2800">
              <a:solidFill>
                <a:srgbClr val="000000"/>
              </a:solidFill>
            </a:endParaRPr>
          </a:p>
          <a:p>
            <a:pPr marL="0" lvl="0" indent="0" algn="l" rtl="0">
              <a:spcBef>
                <a:spcPts val="0"/>
              </a:spcBef>
              <a:spcAft>
                <a:spcPts val="0"/>
              </a:spcAft>
              <a:buClr>
                <a:srgbClr val="000000"/>
              </a:buClr>
              <a:buSzPts val="3600"/>
              <a:buFont typeface="Arial"/>
              <a:buNone/>
            </a:pPr>
            <a:endParaRPr sz="1300">
              <a:solidFill>
                <a:srgbClr val="000000"/>
              </a:solidFill>
            </a:endParaRPr>
          </a:p>
          <a:p>
            <a:pPr marL="0" lvl="0" indent="0" algn="l" rtl="0">
              <a:spcBef>
                <a:spcPts val="0"/>
              </a:spcBef>
              <a:spcAft>
                <a:spcPts val="0"/>
              </a:spcAft>
              <a:buClr>
                <a:srgbClr val="000000"/>
              </a:buClr>
              <a:buSzPts val="3600"/>
              <a:buFont typeface="Arial"/>
              <a:buNone/>
            </a:pPr>
            <a:r>
              <a:rPr lang="en" sz="2800">
                <a:solidFill>
                  <a:srgbClr val="000000"/>
                </a:solidFill>
              </a:rPr>
              <a:t>The price elasticity of demand for Chevette and Civics have been estimated to be -3.2 and -3.4.</a:t>
            </a:r>
            <a:endParaRPr sz="2800">
              <a:solidFill>
                <a:srgbClr val="000000"/>
              </a:solidFill>
            </a:endParaRPr>
          </a:p>
          <a:p>
            <a:pPr marL="0" lvl="0" indent="0" algn="l" rtl="0">
              <a:spcBef>
                <a:spcPts val="0"/>
              </a:spcBef>
              <a:spcAft>
                <a:spcPts val="0"/>
              </a:spcAft>
              <a:buClr>
                <a:srgbClr val="000000"/>
              </a:buClr>
              <a:buSzPts val="3600"/>
              <a:buFont typeface="Arial"/>
              <a:buNone/>
            </a:pPr>
            <a:r>
              <a:rPr lang="en" sz="2800">
                <a:solidFill>
                  <a:srgbClr val="000000"/>
                </a:solidFill>
              </a:rPr>
              <a:t>As a manager of Chevette what do you understand about Civic?</a:t>
            </a:r>
            <a:endParaRPr sz="2800">
              <a:solidFill>
                <a:srgbClr val="000000"/>
              </a:solidFill>
            </a:endParaRPr>
          </a:p>
          <a:p>
            <a:pPr marL="914400" lvl="0" indent="0" algn="l" rtl="0">
              <a:lnSpc>
                <a:spcPct val="90000"/>
              </a:lnSpc>
              <a:spcBef>
                <a:spcPts val="0"/>
              </a:spcBef>
              <a:spcAft>
                <a:spcPts val="0"/>
              </a:spcAft>
              <a:buNone/>
            </a:pPr>
            <a:endParaRPr sz="2800">
              <a:solidFill>
                <a:srgbClr val="000000"/>
              </a:solidFill>
            </a:endParaRPr>
          </a:p>
        </p:txBody>
      </p:sp>
    </p:spTree>
  </p:cSld>
  <p:clrMapOvr>
    <a:masterClrMapping/>
  </p:clrMapOvr>
  <p:transition spd="slow">
    <p:cove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62"/>
          <p:cNvPicPr preferRelativeResize="0">
            <a:picLocks noGrp="1"/>
          </p:cNvPicPr>
          <p:nvPr>
            <p:ph type="body" idx="4294967295"/>
          </p:nvPr>
        </p:nvPicPr>
        <p:blipFill rotWithShape="1">
          <a:blip r:embed="rId3">
            <a:alphaModFix/>
          </a:blip>
          <a:srcRect b="45115"/>
          <a:stretch/>
        </p:blipFill>
        <p:spPr>
          <a:xfrm>
            <a:off x="76200" y="895351"/>
            <a:ext cx="6033300" cy="3962400"/>
          </a:xfrm>
          <a:prstGeom prst="rect">
            <a:avLst/>
          </a:prstGeom>
          <a:noFill/>
          <a:ln w="9525" cap="flat" cmpd="sng">
            <a:solidFill>
              <a:srgbClr val="FFFFFF"/>
            </a:solidFill>
            <a:prstDash val="solid"/>
            <a:round/>
            <a:headEnd type="none" w="sm" len="sm"/>
            <a:tailEnd type="none" w="sm" len="sm"/>
          </a:ln>
        </p:spPr>
      </p:pic>
      <p:sp>
        <p:nvSpPr>
          <p:cNvPr id="517" name="Google Shape;517;p62"/>
          <p:cNvSpPr txBox="1"/>
          <p:nvPr/>
        </p:nvSpPr>
        <p:spPr>
          <a:xfrm>
            <a:off x="762000" y="895350"/>
            <a:ext cx="1010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0000"/>
                </a:solidFill>
                <a:latin typeface="Calibri"/>
                <a:ea typeface="Calibri"/>
                <a:cs typeface="Calibri"/>
                <a:sym typeface="Calibri"/>
              </a:rPr>
              <a:t>A(Ed=∞)</a:t>
            </a:r>
            <a:endParaRPr sz="1800" b="1" i="0" u="none" strike="noStrike" cap="none">
              <a:solidFill>
                <a:srgbClr val="FF0000"/>
              </a:solidFill>
              <a:latin typeface="Calibri"/>
              <a:ea typeface="Calibri"/>
              <a:cs typeface="Calibri"/>
              <a:sym typeface="Calibri"/>
            </a:endParaRPr>
          </a:p>
        </p:txBody>
      </p:sp>
      <p:sp>
        <p:nvSpPr>
          <p:cNvPr id="518" name="Google Shape;518;p62"/>
          <p:cNvSpPr txBox="1"/>
          <p:nvPr/>
        </p:nvSpPr>
        <p:spPr>
          <a:xfrm>
            <a:off x="3200400" y="2419350"/>
            <a:ext cx="968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0000"/>
                </a:solidFill>
                <a:latin typeface="Calibri"/>
                <a:ea typeface="Calibri"/>
                <a:cs typeface="Calibri"/>
                <a:sym typeface="Calibri"/>
              </a:rPr>
              <a:t>C (Ed=1)</a:t>
            </a:r>
            <a:endParaRPr sz="1800" b="1" i="0" u="none" strike="noStrike" cap="none">
              <a:solidFill>
                <a:srgbClr val="FF0000"/>
              </a:solidFill>
              <a:latin typeface="Calibri"/>
              <a:ea typeface="Calibri"/>
              <a:cs typeface="Calibri"/>
              <a:sym typeface="Calibri"/>
            </a:endParaRPr>
          </a:p>
        </p:txBody>
      </p:sp>
      <p:sp>
        <p:nvSpPr>
          <p:cNvPr id="519" name="Google Shape;519;p62"/>
          <p:cNvSpPr/>
          <p:nvPr/>
        </p:nvSpPr>
        <p:spPr>
          <a:xfrm>
            <a:off x="5715000" y="4019550"/>
            <a:ext cx="152400" cy="2286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0" name="Google Shape;520;p62"/>
          <p:cNvSpPr txBox="1"/>
          <p:nvPr/>
        </p:nvSpPr>
        <p:spPr>
          <a:xfrm>
            <a:off x="5576842" y="3867150"/>
            <a:ext cx="976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0000"/>
                </a:solidFill>
                <a:latin typeface="Calibri"/>
                <a:ea typeface="Calibri"/>
                <a:cs typeface="Calibri"/>
                <a:sym typeface="Calibri"/>
              </a:rPr>
              <a:t>B (Ed=0)</a:t>
            </a:r>
            <a:endParaRPr sz="1800" b="1" i="0" u="none" strike="noStrike" cap="none">
              <a:solidFill>
                <a:srgbClr val="FF0000"/>
              </a:solidFill>
              <a:latin typeface="Calibri"/>
              <a:ea typeface="Calibri"/>
              <a:cs typeface="Calibri"/>
              <a:sym typeface="Calibri"/>
            </a:endParaRPr>
          </a:p>
        </p:txBody>
      </p:sp>
      <p:pic>
        <p:nvPicPr>
          <p:cNvPr id="521" name="Google Shape;521;p62"/>
          <p:cNvPicPr preferRelativeResize="0"/>
          <p:nvPr/>
        </p:nvPicPr>
        <p:blipFill rotWithShape="1">
          <a:blip r:embed="rId4">
            <a:alphaModFix/>
          </a:blip>
          <a:srcRect/>
          <a:stretch/>
        </p:blipFill>
        <p:spPr>
          <a:xfrm>
            <a:off x="4181475" y="787188"/>
            <a:ext cx="4810125" cy="1403562"/>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0"/>
              </a:srgbClr>
            </a:outerShdw>
          </a:effectLst>
        </p:spPr>
      </p:pic>
      <p:pic>
        <p:nvPicPr>
          <p:cNvPr id="522" name="Google Shape;522;p62"/>
          <p:cNvPicPr preferRelativeResize="0"/>
          <p:nvPr/>
        </p:nvPicPr>
        <p:blipFill rotWithShape="1">
          <a:blip r:embed="rId5">
            <a:alphaModFix/>
          </a:blip>
          <a:srcRect/>
          <a:stretch/>
        </p:blipFill>
        <p:spPr>
          <a:xfrm>
            <a:off x="4191000" y="819150"/>
            <a:ext cx="4800600" cy="13716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0"/>
              </a:srgbClr>
            </a:outerShdw>
          </a:effectLst>
        </p:spPr>
      </p:pic>
      <p:pic>
        <p:nvPicPr>
          <p:cNvPr id="523" name="Google Shape;523;p62"/>
          <p:cNvPicPr preferRelativeResize="0"/>
          <p:nvPr/>
        </p:nvPicPr>
        <p:blipFill rotWithShape="1">
          <a:blip r:embed="rId6">
            <a:alphaModFix/>
          </a:blip>
          <a:srcRect/>
          <a:stretch/>
        </p:blipFill>
        <p:spPr>
          <a:xfrm>
            <a:off x="4191001" y="804795"/>
            <a:ext cx="4876800" cy="1385955"/>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0"/>
              </a:srgbClr>
            </a:outerShdw>
          </a:effectLst>
        </p:spPr>
      </p:pic>
      <p:pic>
        <p:nvPicPr>
          <p:cNvPr id="524" name="Google Shape;524;p62"/>
          <p:cNvPicPr preferRelativeResize="0"/>
          <p:nvPr/>
        </p:nvPicPr>
        <p:blipFill rotWithShape="1">
          <a:blip r:embed="rId7">
            <a:alphaModFix/>
          </a:blip>
          <a:srcRect/>
          <a:stretch/>
        </p:blipFill>
        <p:spPr>
          <a:xfrm>
            <a:off x="4191000" y="819150"/>
            <a:ext cx="4884876" cy="1376443"/>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0"/>
              </a:srgbClr>
            </a:outerShdw>
          </a:effectLst>
        </p:spPr>
      </p:pic>
      <p:pic>
        <p:nvPicPr>
          <p:cNvPr id="525" name="Google Shape;525;p62"/>
          <p:cNvPicPr preferRelativeResize="0"/>
          <p:nvPr/>
        </p:nvPicPr>
        <p:blipFill rotWithShape="1">
          <a:blip r:embed="rId8">
            <a:alphaModFix/>
          </a:blip>
          <a:srcRect/>
          <a:stretch/>
        </p:blipFill>
        <p:spPr>
          <a:xfrm>
            <a:off x="4148138" y="811975"/>
            <a:ext cx="4876800" cy="1371600"/>
          </a:xfrm>
          <a:prstGeom prst="rect">
            <a:avLst/>
          </a:prstGeom>
          <a:noFill/>
          <a:ln w="38100" cap="sq" cmpd="sng">
            <a:solidFill>
              <a:srgbClr val="000000"/>
            </a:solidFill>
            <a:prstDash val="solid"/>
            <a:miter lim="800000"/>
            <a:headEnd type="none" w="sm" len="sm"/>
            <a:tailEnd type="none" w="sm" len="sm"/>
          </a:ln>
          <a:effectLst>
            <a:outerShdw blurRad="50800" dist="38100" dir="2700000" algn="tl" rotWithShape="0">
              <a:srgbClr val="000000">
                <a:alpha val="42350"/>
              </a:srgbClr>
            </a:outerShdw>
          </a:effectLst>
        </p:spPr>
      </p:pic>
      <p:sp>
        <p:nvSpPr>
          <p:cNvPr id="526" name="Google Shape;526;p62"/>
          <p:cNvSpPr txBox="1">
            <a:spLocks noGrp="1"/>
          </p:cNvSpPr>
          <p:nvPr>
            <p:ph type="title"/>
          </p:nvPr>
        </p:nvSpPr>
        <p:spPr>
          <a:xfrm>
            <a:off x="80375" y="53600"/>
            <a:ext cx="8970900" cy="688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b="1">
                <a:solidFill>
                  <a:srgbClr val="434343"/>
                </a:solidFill>
              </a:rPr>
              <a:t>Can price level affect PED?</a:t>
            </a:r>
            <a:endParaRPr b="1">
              <a:solidFill>
                <a:srgbClr val="434343"/>
              </a:solidFill>
            </a:endParaRPr>
          </a:p>
        </p:txBody>
      </p:sp>
      <p:pic>
        <p:nvPicPr>
          <p:cNvPr id="527" name="Google Shape;527;p62"/>
          <p:cNvPicPr preferRelativeResize="0"/>
          <p:nvPr/>
        </p:nvPicPr>
        <p:blipFill>
          <a:blip r:embed="rId9">
            <a:alphaModFix/>
          </a:blip>
          <a:stretch>
            <a:fillRect/>
          </a:stretch>
        </p:blipFill>
        <p:spPr>
          <a:xfrm>
            <a:off x="4410025" y="2997775"/>
            <a:ext cx="1010100" cy="457200"/>
          </a:xfrm>
          <a:prstGeom prst="rect">
            <a:avLst/>
          </a:prstGeom>
          <a:noFill/>
          <a:ln>
            <a:noFill/>
          </a:ln>
        </p:spPr>
      </p:pic>
      <p:sp>
        <p:nvSpPr>
          <p:cNvPr id="528" name="Google Shape;528;p62"/>
          <p:cNvSpPr txBox="1"/>
          <p:nvPr/>
        </p:nvSpPr>
        <p:spPr>
          <a:xfrm>
            <a:off x="4435675" y="3041725"/>
            <a:ext cx="958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0000"/>
                </a:solidFill>
                <a:latin typeface="Calibri"/>
                <a:ea typeface="Calibri"/>
                <a:cs typeface="Calibri"/>
                <a:sym typeface="Calibri"/>
              </a:rPr>
              <a:t>E (Ed&lt;1)</a:t>
            </a:r>
            <a:endParaRPr sz="1800" b="1" i="0" u="none" strike="noStrike" cap="none">
              <a:solidFill>
                <a:srgbClr val="FF0000"/>
              </a:solidFill>
              <a:latin typeface="Calibri"/>
              <a:ea typeface="Calibri"/>
              <a:cs typeface="Calibri"/>
              <a:sym typeface="Calibri"/>
            </a:endParaRPr>
          </a:p>
        </p:txBody>
      </p:sp>
      <p:pic>
        <p:nvPicPr>
          <p:cNvPr id="529" name="Google Shape;529;p62"/>
          <p:cNvPicPr preferRelativeResize="0"/>
          <p:nvPr/>
        </p:nvPicPr>
        <p:blipFill>
          <a:blip r:embed="rId10">
            <a:alphaModFix/>
          </a:blip>
          <a:stretch>
            <a:fillRect/>
          </a:stretch>
        </p:blipFill>
        <p:spPr>
          <a:xfrm>
            <a:off x="1959475" y="1361225"/>
            <a:ext cx="830650" cy="457200"/>
          </a:xfrm>
          <a:prstGeom prst="rect">
            <a:avLst/>
          </a:prstGeom>
          <a:noFill/>
          <a:ln>
            <a:noFill/>
          </a:ln>
        </p:spPr>
      </p:pic>
      <p:sp>
        <p:nvSpPr>
          <p:cNvPr id="530" name="Google Shape;530;p62"/>
          <p:cNvSpPr txBox="1"/>
          <p:nvPr/>
        </p:nvSpPr>
        <p:spPr>
          <a:xfrm>
            <a:off x="1596625" y="1322718"/>
            <a:ext cx="9396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rgbClr val="FF0000"/>
                </a:solidFill>
                <a:latin typeface="Calibri"/>
                <a:ea typeface="Calibri"/>
                <a:cs typeface="Calibri"/>
                <a:sym typeface="Calibri"/>
              </a:rPr>
              <a:t>D(Ed&gt;1)</a:t>
            </a:r>
            <a:endParaRPr sz="1800" b="1" i="0" u="none" strike="noStrike" cap="none">
              <a:solidFill>
                <a:srgbClr val="FF0000"/>
              </a:solidFill>
              <a:latin typeface="Calibri"/>
              <a:ea typeface="Calibri"/>
              <a:cs typeface="Calibri"/>
              <a:sym typeface="Calibri"/>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63"/>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Price Elasticity of Demand &amp; Firm’s Revenue</a:t>
            </a:r>
            <a:endParaRPr b="1">
              <a:solidFill>
                <a:srgbClr val="434343"/>
              </a:solidFill>
            </a:endParaRPr>
          </a:p>
        </p:txBody>
      </p:sp>
      <p:sp>
        <p:nvSpPr>
          <p:cNvPr id="536" name="Google Shape;536;p63"/>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t>Will a price change increase revenue?</a:t>
            </a:r>
            <a:endParaRPr sz="2100"/>
          </a:p>
          <a:p>
            <a:pPr marL="914400" lvl="0" indent="0" algn="l" rtl="0">
              <a:lnSpc>
                <a:spcPct val="90000"/>
              </a:lnSpc>
              <a:spcBef>
                <a:spcPts val="0"/>
              </a:spcBef>
              <a:spcAft>
                <a:spcPts val="0"/>
              </a:spcAft>
              <a:buNone/>
            </a:pPr>
            <a:endParaRPr sz="2100"/>
          </a:p>
        </p:txBody>
      </p:sp>
      <p:graphicFrame>
        <p:nvGraphicFramePr>
          <p:cNvPr id="537" name="Google Shape;537;p63"/>
          <p:cNvGraphicFramePr/>
          <p:nvPr/>
        </p:nvGraphicFramePr>
        <p:xfrm>
          <a:off x="153100" y="1586650"/>
          <a:ext cx="5699400" cy="3389235"/>
        </p:xfrm>
        <a:graphic>
          <a:graphicData uri="http://schemas.openxmlformats.org/drawingml/2006/table">
            <a:tbl>
              <a:tblPr>
                <a:noFill/>
                <a:tableStyleId>{EE35D6CB-1A77-43A0-8120-CA447EFA0ED8}</a:tableStyleId>
              </a:tblPr>
              <a:tblGrid>
                <a:gridCol w="1650825">
                  <a:extLst>
                    <a:ext uri="{9D8B030D-6E8A-4147-A177-3AD203B41FA5}">
                      <a16:colId xmlns:a16="http://schemas.microsoft.com/office/drawing/2014/main" val="20000"/>
                    </a:ext>
                  </a:extLst>
                </a:gridCol>
                <a:gridCol w="4048575">
                  <a:extLst>
                    <a:ext uri="{9D8B030D-6E8A-4147-A177-3AD203B41FA5}">
                      <a16:colId xmlns:a16="http://schemas.microsoft.com/office/drawing/2014/main" val="20001"/>
                    </a:ext>
                  </a:extLst>
                </a:gridCol>
              </a:tblGrid>
              <a:tr h="518650">
                <a:tc>
                  <a:txBody>
                    <a:bodyPr/>
                    <a:lstStyle/>
                    <a:p>
                      <a:pPr marL="0" lvl="0" indent="0" algn="ctr" rtl="0">
                        <a:spcBef>
                          <a:spcPts val="0"/>
                        </a:spcBef>
                        <a:spcAft>
                          <a:spcPts val="0"/>
                        </a:spcAft>
                        <a:buNone/>
                      </a:pPr>
                      <a:r>
                        <a:rPr lang="en" sz="2900">
                          <a:latin typeface="Titillium Web"/>
                          <a:ea typeface="Titillium Web"/>
                          <a:cs typeface="Titillium Web"/>
                          <a:sym typeface="Titillium Web"/>
                        </a:rPr>
                        <a:t>Elasticity</a:t>
                      </a:r>
                      <a:endParaRPr sz="2900">
                        <a:latin typeface="Titillium Web"/>
                        <a:ea typeface="Titillium Web"/>
                        <a:cs typeface="Titillium Web"/>
                        <a:sym typeface="Titillium Web"/>
                      </a:endParaRPr>
                    </a:p>
                  </a:txBody>
                  <a:tcPr marL="91425" marR="91425" marT="91425" marB="91425" anchor="ctr"/>
                </a:tc>
                <a:tc>
                  <a:txBody>
                    <a:bodyPr/>
                    <a:lstStyle/>
                    <a:p>
                      <a:pPr marL="0" lvl="0" indent="0" algn="ctr" rtl="0">
                        <a:spcBef>
                          <a:spcPts val="0"/>
                        </a:spcBef>
                        <a:spcAft>
                          <a:spcPts val="0"/>
                        </a:spcAft>
                        <a:buNone/>
                      </a:pPr>
                      <a:r>
                        <a:rPr lang="en" sz="2900">
                          <a:latin typeface="Titillium Web"/>
                          <a:ea typeface="Titillium Web"/>
                          <a:cs typeface="Titillium Web"/>
                          <a:sym typeface="Titillium Web"/>
                        </a:rPr>
                        <a:t>Revenue</a:t>
                      </a:r>
                      <a:endParaRPr>
                        <a:latin typeface="Titillium Web"/>
                        <a:ea typeface="Titillium Web"/>
                        <a:cs typeface="Titillium Web"/>
                        <a:sym typeface="Titillium Web"/>
                      </a:endParaRPr>
                    </a:p>
                  </a:txBody>
                  <a:tcPr marL="91425" marR="91425" marT="91425" marB="91425" anchor="ctr"/>
                </a:tc>
                <a:extLst>
                  <a:ext uri="{0D108BD9-81ED-4DB2-BD59-A6C34878D82A}">
                    <a16:rowId xmlns:a16="http://schemas.microsoft.com/office/drawing/2014/main" val="10000"/>
                  </a:ext>
                </a:extLst>
              </a:tr>
              <a:tr h="921475">
                <a:tc>
                  <a:txBody>
                    <a:bodyPr/>
                    <a:lstStyle/>
                    <a:p>
                      <a:pPr marL="0" lvl="0" indent="0" algn="ctr" rtl="0">
                        <a:spcBef>
                          <a:spcPts val="0"/>
                        </a:spcBef>
                        <a:spcAft>
                          <a:spcPts val="0"/>
                        </a:spcAft>
                        <a:buNone/>
                      </a:pPr>
                      <a:endParaRPr/>
                    </a:p>
                  </a:txBody>
                  <a:tcPr marL="91425" marR="91425" marT="91425" marB="91425" anchor="ctr"/>
                </a:tc>
                <a:tc>
                  <a:txBody>
                    <a:bodyPr/>
                    <a:lstStyle/>
                    <a:p>
                      <a:pPr marL="0" lvl="0" indent="0" algn="ctr" rtl="0">
                        <a:spcBef>
                          <a:spcPts val="0"/>
                        </a:spcBef>
                        <a:spcAft>
                          <a:spcPts val="0"/>
                        </a:spcAft>
                        <a:buNone/>
                      </a:pPr>
                      <a:endParaRPr/>
                    </a:p>
                  </a:txBody>
                  <a:tcPr marL="91425" marR="91425" marT="91425" marB="91425" anchor="ctr"/>
                </a:tc>
                <a:extLst>
                  <a:ext uri="{0D108BD9-81ED-4DB2-BD59-A6C34878D82A}">
                    <a16:rowId xmlns:a16="http://schemas.microsoft.com/office/drawing/2014/main" val="10001"/>
                  </a:ext>
                </a:extLst>
              </a:tr>
              <a:tr h="921475">
                <a:tc>
                  <a:txBody>
                    <a:bodyPr/>
                    <a:lstStyle/>
                    <a:p>
                      <a:pPr marL="0" lvl="0" indent="0" algn="ctr" rtl="0">
                        <a:spcBef>
                          <a:spcPts val="0"/>
                        </a:spcBef>
                        <a:spcAft>
                          <a:spcPts val="0"/>
                        </a:spcAft>
                        <a:buNone/>
                      </a:pPr>
                      <a:endParaRPr/>
                    </a:p>
                  </a:txBody>
                  <a:tcPr marL="91425" marR="91425" marT="91425" marB="91425" anchor="ctr"/>
                </a:tc>
                <a:tc>
                  <a:txBody>
                    <a:bodyPr/>
                    <a:lstStyle/>
                    <a:p>
                      <a:pPr marL="0" lvl="0" indent="0" algn="ctr" rtl="0">
                        <a:spcBef>
                          <a:spcPts val="0"/>
                        </a:spcBef>
                        <a:spcAft>
                          <a:spcPts val="0"/>
                        </a:spcAft>
                        <a:buNone/>
                      </a:pPr>
                      <a:endParaRPr/>
                    </a:p>
                  </a:txBody>
                  <a:tcPr marL="91425" marR="91425" marT="91425" marB="91425" anchor="ctr"/>
                </a:tc>
                <a:extLst>
                  <a:ext uri="{0D108BD9-81ED-4DB2-BD59-A6C34878D82A}">
                    <a16:rowId xmlns:a16="http://schemas.microsoft.com/office/drawing/2014/main" val="10002"/>
                  </a:ext>
                </a:extLst>
              </a:tr>
              <a:tr h="921475">
                <a:tc>
                  <a:txBody>
                    <a:bodyPr/>
                    <a:lstStyle/>
                    <a:p>
                      <a:pPr marL="0" lvl="0" indent="0" algn="l" rtl="0">
                        <a:spcBef>
                          <a:spcPts val="0"/>
                        </a:spcBef>
                        <a:spcAft>
                          <a:spcPts val="0"/>
                        </a:spcAft>
                        <a:buNone/>
                      </a:pPr>
                      <a:endParaRPr sz="2100" b="1">
                        <a:latin typeface="Lato"/>
                        <a:ea typeface="Lato"/>
                        <a:cs typeface="Lato"/>
                        <a:sym typeface="Lato"/>
                      </a:endParaRPr>
                    </a:p>
                    <a:p>
                      <a:pPr marL="0" lvl="0" indent="0" algn="ctr" rtl="0">
                        <a:spcBef>
                          <a:spcPts val="0"/>
                        </a:spcBef>
                        <a:spcAft>
                          <a:spcPts val="0"/>
                        </a:spcAft>
                        <a:buNone/>
                      </a:pPr>
                      <a:endParaRPr/>
                    </a:p>
                  </a:txBody>
                  <a:tcPr marL="91425" marR="91425" marT="91425" marB="91425" anchor="ctr"/>
                </a:tc>
                <a:tc>
                  <a:txBody>
                    <a:bodyPr/>
                    <a:lstStyle/>
                    <a:p>
                      <a:pPr marL="0" lvl="0" indent="0" algn="ctr" rtl="0">
                        <a:spcBef>
                          <a:spcPts val="0"/>
                        </a:spcBef>
                        <a:spcAft>
                          <a:spcPts val="0"/>
                        </a:spcAft>
                        <a:buNone/>
                      </a:pPr>
                      <a:endParaRPr/>
                    </a:p>
                  </a:txBody>
                  <a:tcPr marL="91425" marR="91425" marT="91425" marB="91425" anchor="ctr"/>
                </a:tc>
                <a:extLst>
                  <a:ext uri="{0D108BD9-81ED-4DB2-BD59-A6C34878D82A}">
                    <a16:rowId xmlns:a16="http://schemas.microsoft.com/office/drawing/2014/main" val="10003"/>
                  </a:ext>
                </a:extLst>
              </a:tr>
            </a:tbl>
          </a:graphicData>
        </a:graphic>
      </p:graphicFrame>
      <p:sp>
        <p:nvSpPr>
          <p:cNvPr id="538" name="Google Shape;538;p63"/>
          <p:cNvSpPr txBox="1"/>
          <p:nvPr/>
        </p:nvSpPr>
        <p:spPr>
          <a:xfrm>
            <a:off x="359425" y="2317800"/>
            <a:ext cx="1276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006800"/>
                </a:solidFill>
                <a:latin typeface="Lato"/>
                <a:ea typeface="Lato"/>
                <a:cs typeface="Lato"/>
                <a:sym typeface="Lato"/>
              </a:rPr>
              <a:t>PED &gt;1</a:t>
            </a:r>
            <a:endParaRPr sz="2100" b="1">
              <a:solidFill>
                <a:srgbClr val="006800"/>
              </a:solidFill>
              <a:latin typeface="Lato"/>
              <a:ea typeface="Lato"/>
              <a:cs typeface="Lato"/>
              <a:sym typeface="Lato"/>
            </a:endParaRPr>
          </a:p>
        </p:txBody>
      </p:sp>
      <p:sp>
        <p:nvSpPr>
          <p:cNvPr id="539" name="Google Shape;539;p63"/>
          <p:cNvSpPr txBox="1"/>
          <p:nvPr/>
        </p:nvSpPr>
        <p:spPr>
          <a:xfrm>
            <a:off x="2816900" y="2317800"/>
            <a:ext cx="2082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6800"/>
                </a:solidFill>
                <a:latin typeface="Lato"/>
                <a:ea typeface="Lato"/>
                <a:cs typeface="Lato"/>
                <a:sym typeface="Lato"/>
              </a:rPr>
              <a:t>Revenue </a:t>
            </a:r>
            <a:endParaRPr sz="2000" b="1">
              <a:solidFill>
                <a:srgbClr val="006800"/>
              </a:solidFill>
              <a:latin typeface="Lato"/>
              <a:ea typeface="Lato"/>
              <a:cs typeface="Lato"/>
              <a:sym typeface="Lato"/>
            </a:endParaRPr>
          </a:p>
          <a:p>
            <a:pPr marL="0" lvl="0" indent="0" algn="l" rtl="0">
              <a:spcBef>
                <a:spcPts val="0"/>
              </a:spcBef>
              <a:spcAft>
                <a:spcPts val="0"/>
              </a:spcAft>
              <a:buNone/>
            </a:pPr>
            <a:r>
              <a:rPr lang="en" sz="2000" b="1">
                <a:solidFill>
                  <a:srgbClr val="006800"/>
                </a:solidFill>
                <a:latin typeface="Lato"/>
                <a:ea typeface="Lato"/>
                <a:cs typeface="Lato"/>
                <a:sym typeface="Lato"/>
              </a:rPr>
              <a:t>Increases</a:t>
            </a:r>
            <a:endParaRPr sz="2000" b="1">
              <a:solidFill>
                <a:srgbClr val="006800"/>
              </a:solidFill>
              <a:latin typeface="Lato"/>
              <a:ea typeface="Lato"/>
              <a:cs typeface="Lato"/>
              <a:sym typeface="Lato"/>
            </a:endParaRPr>
          </a:p>
        </p:txBody>
      </p:sp>
      <p:sp>
        <p:nvSpPr>
          <p:cNvPr id="540" name="Google Shape;540;p63"/>
          <p:cNvSpPr txBox="1"/>
          <p:nvPr/>
        </p:nvSpPr>
        <p:spPr>
          <a:xfrm>
            <a:off x="359425" y="3308400"/>
            <a:ext cx="1276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0000CC"/>
                </a:solidFill>
                <a:latin typeface="Lato"/>
                <a:ea typeface="Lato"/>
                <a:cs typeface="Lato"/>
                <a:sym typeface="Lato"/>
              </a:rPr>
              <a:t>PED =1</a:t>
            </a:r>
            <a:endParaRPr sz="2100" b="1">
              <a:solidFill>
                <a:srgbClr val="0000CC"/>
              </a:solidFill>
              <a:latin typeface="Lato"/>
              <a:ea typeface="Lato"/>
              <a:cs typeface="Lato"/>
              <a:sym typeface="Lato"/>
            </a:endParaRPr>
          </a:p>
        </p:txBody>
      </p:sp>
      <p:sp>
        <p:nvSpPr>
          <p:cNvPr id="541" name="Google Shape;541;p63"/>
          <p:cNvSpPr txBox="1"/>
          <p:nvPr/>
        </p:nvSpPr>
        <p:spPr>
          <a:xfrm>
            <a:off x="359425" y="4299000"/>
            <a:ext cx="12765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FF0066"/>
                </a:solidFill>
                <a:latin typeface="Lato"/>
                <a:ea typeface="Lato"/>
                <a:cs typeface="Lato"/>
                <a:sym typeface="Lato"/>
              </a:rPr>
              <a:t>PED &lt;1</a:t>
            </a:r>
            <a:endParaRPr sz="2100" b="1">
              <a:solidFill>
                <a:srgbClr val="FF0066"/>
              </a:solidFill>
              <a:latin typeface="Lato"/>
              <a:ea typeface="Lato"/>
              <a:cs typeface="Lato"/>
              <a:sym typeface="Lato"/>
            </a:endParaRPr>
          </a:p>
        </p:txBody>
      </p:sp>
      <p:sp>
        <p:nvSpPr>
          <p:cNvPr id="542" name="Google Shape;542;p63"/>
          <p:cNvSpPr txBox="1"/>
          <p:nvPr/>
        </p:nvSpPr>
        <p:spPr>
          <a:xfrm>
            <a:off x="2878900" y="3162150"/>
            <a:ext cx="2082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0000CC"/>
                </a:solidFill>
                <a:latin typeface="Lato"/>
                <a:ea typeface="Lato"/>
                <a:cs typeface="Lato"/>
                <a:sym typeface="Lato"/>
              </a:rPr>
              <a:t>Revenue </a:t>
            </a:r>
            <a:endParaRPr sz="2000" b="1">
              <a:solidFill>
                <a:srgbClr val="0000CC"/>
              </a:solidFill>
              <a:latin typeface="Lato"/>
              <a:ea typeface="Lato"/>
              <a:cs typeface="Lato"/>
              <a:sym typeface="Lato"/>
            </a:endParaRPr>
          </a:p>
          <a:p>
            <a:pPr marL="0" lvl="0" indent="0" algn="l" rtl="0">
              <a:spcBef>
                <a:spcPts val="0"/>
              </a:spcBef>
              <a:spcAft>
                <a:spcPts val="0"/>
              </a:spcAft>
              <a:buNone/>
            </a:pPr>
            <a:r>
              <a:rPr lang="en" sz="2000" b="1">
                <a:solidFill>
                  <a:srgbClr val="0000CC"/>
                </a:solidFill>
                <a:latin typeface="Lato"/>
                <a:ea typeface="Lato"/>
                <a:cs typeface="Lato"/>
                <a:sym typeface="Lato"/>
              </a:rPr>
              <a:t>Constant</a:t>
            </a:r>
            <a:endParaRPr sz="2000" b="1">
              <a:solidFill>
                <a:srgbClr val="0000CC"/>
              </a:solidFill>
              <a:latin typeface="Lato"/>
              <a:ea typeface="Lato"/>
              <a:cs typeface="Lato"/>
              <a:sym typeface="Lato"/>
            </a:endParaRPr>
          </a:p>
        </p:txBody>
      </p:sp>
      <p:sp>
        <p:nvSpPr>
          <p:cNvPr id="543" name="Google Shape;543;p63"/>
          <p:cNvSpPr txBox="1"/>
          <p:nvPr/>
        </p:nvSpPr>
        <p:spPr>
          <a:xfrm>
            <a:off x="2816900" y="4054400"/>
            <a:ext cx="2082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rgbClr val="FF0066"/>
                </a:solidFill>
                <a:latin typeface="Lato"/>
                <a:ea typeface="Lato"/>
                <a:cs typeface="Lato"/>
                <a:sym typeface="Lato"/>
              </a:rPr>
              <a:t>Revenue </a:t>
            </a:r>
            <a:endParaRPr sz="2000" b="1">
              <a:solidFill>
                <a:srgbClr val="FF0066"/>
              </a:solidFill>
              <a:latin typeface="Lato"/>
              <a:ea typeface="Lato"/>
              <a:cs typeface="Lato"/>
              <a:sym typeface="Lato"/>
            </a:endParaRPr>
          </a:p>
          <a:p>
            <a:pPr marL="0" lvl="0" indent="0" algn="l" rtl="0">
              <a:spcBef>
                <a:spcPts val="0"/>
              </a:spcBef>
              <a:spcAft>
                <a:spcPts val="0"/>
              </a:spcAft>
              <a:buNone/>
            </a:pPr>
            <a:r>
              <a:rPr lang="en" sz="2000" b="1">
                <a:solidFill>
                  <a:srgbClr val="FF0066"/>
                </a:solidFill>
                <a:latin typeface="Lato"/>
                <a:ea typeface="Lato"/>
                <a:cs typeface="Lato"/>
                <a:sym typeface="Lato"/>
              </a:rPr>
              <a:t>Decreases</a:t>
            </a:r>
            <a:endParaRPr sz="2000" b="1">
              <a:solidFill>
                <a:srgbClr val="FF0066"/>
              </a:solidFill>
              <a:latin typeface="Lato"/>
              <a:ea typeface="Lato"/>
              <a:cs typeface="Lato"/>
              <a:sym typeface="Lato"/>
            </a:endParaRPr>
          </a:p>
        </p:txBody>
      </p:sp>
      <p:sp>
        <p:nvSpPr>
          <p:cNvPr id="544" name="Google Shape;544;p63"/>
          <p:cNvSpPr txBox="1">
            <a:spLocks noGrp="1"/>
          </p:cNvSpPr>
          <p:nvPr>
            <p:ph type="body" idx="1"/>
          </p:nvPr>
        </p:nvSpPr>
        <p:spPr>
          <a:xfrm>
            <a:off x="5852500" y="1586650"/>
            <a:ext cx="3174000" cy="345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600"/>
              <a:buFont typeface="Arial"/>
              <a:buNone/>
            </a:pPr>
            <a:r>
              <a:rPr lang="en" sz="2100" b="1"/>
              <a:t>Total revenue </a:t>
            </a:r>
            <a:r>
              <a:rPr lang="en" sz="2100" b="1" i="1"/>
              <a:t>(TR) </a:t>
            </a:r>
            <a:r>
              <a:rPr lang="en" sz="2100"/>
              <a:t>of a seller equals the price of a good times the quantity of the good sold (P x Q).</a:t>
            </a:r>
            <a:endParaRPr sz="2100"/>
          </a:p>
          <a:p>
            <a:pPr marL="914400" lvl="0" indent="0" algn="l" rtl="0">
              <a:lnSpc>
                <a:spcPct val="90000"/>
              </a:lnSpc>
              <a:spcBef>
                <a:spcPts val="0"/>
              </a:spcBef>
              <a:spcAft>
                <a:spcPts val="0"/>
              </a:spcAft>
              <a:buNone/>
            </a:pPr>
            <a:endParaRPr sz="2100"/>
          </a:p>
        </p:txBody>
      </p:sp>
      <p:pic>
        <p:nvPicPr>
          <p:cNvPr id="545" name="Google Shape;545;p63" descr="MPj04090790000[1]"/>
          <p:cNvPicPr preferRelativeResize="0"/>
          <p:nvPr/>
        </p:nvPicPr>
        <p:blipFill rotWithShape="1">
          <a:blip r:embed="rId3">
            <a:alphaModFix/>
          </a:blip>
          <a:srcRect/>
          <a:stretch/>
        </p:blipFill>
        <p:spPr>
          <a:xfrm>
            <a:off x="6311649" y="3042000"/>
            <a:ext cx="2270762" cy="1925000"/>
          </a:xfrm>
          <a:prstGeom prst="rect">
            <a:avLst/>
          </a:prstGeom>
          <a:noFill/>
          <a:ln w="9525" cap="flat" cmpd="sng">
            <a:solidFill>
              <a:srgbClr val="000000"/>
            </a:solidFill>
            <a:prstDash val="solid"/>
            <a:miter lim="800000"/>
            <a:headEnd type="none" w="sm" len="sm"/>
            <a:tailEnd type="none" w="sm" len="sm"/>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8"/>
                                        </p:tgtEl>
                                        <p:attrNameLst>
                                          <p:attrName>style.visibility</p:attrName>
                                        </p:attrNameLst>
                                      </p:cBhvr>
                                      <p:to>
                                        <p:strVal val="visible"/>
                                      </p:to>
                                    </p:set>
                                    <p:animEffect transition="in" filter="fade">
                                      <p:cBhvr>
                                        <p:cTn id="7" dur="1000"/>
                                        <p:tgtEl>
                                          <p:spTgt spid="5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9"/>
                                        </p:tgtEl>
                                        <p:attrNameLst>
                                          <p:attrName>style.visibility</p:attrName>
                                        </p:attrNameLst>
                                      </p:cBhvr>
                                      <p:to>
                                        <p:strVal val="visible"/>
                                      </p:to>
                                    </p:set>
                                    <p:animEffect transition="in" filter="fade">
                                      <p:cBhvr>
                                        <p:cTn id="12" dur="1000"/>
                                        <p:tgtEl>
                                          <p:spTgt spid="5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0"/>
                                        </p:tgtEl>
                                        <p:attrNameLst>
                                          <p:attrName>style.visibility</p:attrName>
                                        </p:attrNameLst>
                                      </p:cBhvr>
                                      <p:to>
                                        <p:strVal val="visible"/>
                                      </p:to>
                                    </p:set>
                                    <p:animEffect transition="in" filter="fade">
                                      <p:cBhvr>
                                        <p:cTn id="17" dur="1000"/>
                                        <p:tgtEl>
                                          <p:spTgt spid="5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2"/>
                                        </p:tgtEl>
                                        <p:attrNameLst>
                                          <p:attrName>style.visibility</p:attrName>
                                        </p:attrNameLst>
                                      </p:cBhvr>
                                      <p:to>
                                        <p:strVal val="visible"/>
                                      </p:to>
                                    </p:set>
                                    <p:animEffect transition="in" filter="fade">
                                      <p:cBhvr>
                                        <p:cTn id="22" dur="1000"/>
                                        <p:tgtEl>
                                          <p:spTgt spid="54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1"/>
                                        </p:tgtEl>
                                        <p:attrNameLst>
                                          <p:attrName>style.visibility</p:attrName>
                                        </p:attrNameLst>
                                      </p:cBhvr>
                                      <p:to>
                                        <p:strVal val="visible"/>
                                      </p:to>
                                    </p:set>
                                    <p:animEffect transition="in" filter="fade">
                                      <p:cBhvr>
                                        <p:cTn id="27" dur="1000"/>
                                        <p:tgtEl>
                                          <p:spTgt spid="54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3"/>
                                        </p:tgtEl>
                                        <p:attrNameLst>
                                          <p:attrName>style.visibility</p:attrName>
                                        </p:attrNameLst>
                                      </p:cBhvr>
                                      <p:to>
                                        <p:strVal val="visible"/>
                                      </p:to>
                                    </p:set>
                                    <p:animEffect transition="in" filter="fade">
                                      <p:cBhvr>
                                        <p:cTn id="32" dur="1000"/>
                                        <p:tgtEl>
                                          <p:spTgt spid="5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79;p65" descr="title-id"/>
          <p:cNvSpPr txBox="1"/>
          <p:nvPr/>
        </p:nvSpPr>
        <p:spPr>
          <a:xfrm>
            <a:off x="0" y="1285875"/>
            <a:ext cx="9144000" cy="257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424242"/>
                </a:solidFill>
                <a:latin typeface="Lato"/>
                <a:ea typeface="Lato"/>
                <a:cs typeface="Lato"/>
                <a:sym typeface="Lato"/>
              </a:rPr>
              <a:t>What do you think the income elasticity of demand exhibits?</a:t>
            </a:r>
            <a:endParaRPr sz="3600">
              <a:solidFill>
                <a:srgbClr val="424242"/>
              </a:solidFill>
              <a:latin typeface="Lato"/>
              <a:ea typeface="Lato"/>
              <a:cs typeface="Lato"/>
              <a:sym typeface="Lato"/>
            </a:endParaRPr>
          </a:p>
        </p:txBody>
      </p:sp>
    </p:spTree>
    <p:extLst>
      <p:ext uri="{BB962C8B-B14F-4D97-AF65-F5344CB8AC3E}">
        <p14:creationId xmlns:p14="http://schemas.microsoft.com/office/powerpoint/2010/main" val="950472848"/>
      </p:ext>
    </p:extLst>
  </p:cSld>
  <p:clrMapOvr>
    <a:masterClrMapping/>
  </p:clrMapOvr>
  <p:transition spd="slow">
    <p:cove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6"/>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Income Elasticity of Demand</a:t>
            </a:r>
            <a:endParaRPr b="1">
              <a:solidFill>
                <a:srgbClr val="434343"/>
              </a:solidFill>
            </a:endParaRPr>
          </a:p>
        </p:txBody>
      </p:sp>
      <p:sp>
        <p:nvSpPr>
          <p:cNvPr id="585" name="Google Shape;585;p66"/>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200"/>
              <a:buFont typeface="Arial"/>
              <a:buNone/>
            </a:pPr>
            <a:r>
              <a:rPr lang="en" sz="2100"/>
              <a:t>Measures the responsiveness in quantity demanded to changes in income.</a:t>
            </a:r>
            <a:endParaRPr sz="2100"/>
          </a:p>
          <a:p>
            <a:pPr marL="914400" lvl="0" indent="0" algn="l" rtl="0">
              <a:lnSpc>
                <a:spcPct val="90000"/>
              </a:lnSpc>
              <a:spcBef>
                <a:spcPts val="0"/>
              </a:spcBef>
              <a:spcAft>
                <a:spcPts val="0"/>
              </a:spcAft>
              <a:buNone/>
            </a:pPr>
            <a:endParaRPr sz="2100"/>
          </a:p>
        </p:txBody>
      </p:sp>
      <p:pic>
        <p:nvPicPr>
          <p:cNvPr id="586" name="Google Shape;586;p66"/>
          <p:cNvPicPr preferRelativeResize="0"/>
          <p:nvPr/>
        </p:nvPicPr>
        <p:blipFill rotWithShape="1">
          <a:blip r:embed="rId3">
            <a:alphaModFix/>
          </a:blip>
          <a:srcRect t="2667" b="78666"/>
          <a:stretch/>
        </p:blipFill>
        <p:spPr>
          <a:xfrm>
            <a:off x="76200" y="1885950"/>
            <a:ext cx="3876675" cy="533400"/>
          </a:xfrm>
          <a:prstGeom prst="rect">
            <a:avLst/>
          </a:prstGeom>
          <a:noFill/>
          <a:ln>
            <a:noFill/>
          </a:ln>
        </p:spPr>
      </p:pic>
      <p:pic>
        <p:nvPicPr>
          <p:cNvPr id="587" name="Google Shape;587;p66"/>
          <p:cNvPicPr preferRelativeResize="0"/>
          <p:nvPr/>
        </p:nvPicPr>
        <p:blipFill rotWithShape="1">
          <a:blip r:embed="rId3">
            <a:alphaModFix/>
          </a:blip>
          <a:srcRect t="21332" b="41332"/>
          <a:stretch/>
        </p:blipFill>
        <p:spPr>
          <a:xfrm>
            <a:off x="238125" y="2419350"/>
            <a:ext cx="3876675" cy="1066800"/>
          </a:xfrm>
          <a:prstGeom prst="rect">
            <a:avLst/>
          </a:prstGeom>
          <a:noFill/>
          <a:ln>
            <a:noFill/>
          </a:ln>
        </p:spPr>
      </p:pic>
      <p:pic>
        <p:nvPicPr>
          <p:cNvPr id="588" name="Google Shape;588;p66"/>
          <p:cNvPicPr preferRelativeResize="0"/>
          <p:nvPr/>
        </p:nvPicPr>
        <p:blipFill rotWithShape="1">
          <a:blip r:embed="rId3">
            <a:alphaModFix/>
          </a:blip>
          <a:srcRect t="65333" r="47173"/>
          <a:stretch/>
        </p:blipFill>
        <p:spPr>
          <a:xfrm>
            <a:off x="314325" y="3486150"/>
            <a:ext cx="2047875" cy="990600"/>
          </a:xfrm>
          <a:prstGeom prst="rect">
            <a:avLst/>
          </a:prstGeom>
          <a:noFill/>
          <a:ln>
            <a:noFill/>
          </a:ln>
        </p:spPr>
      </p:pic>
      <p:pic>
        <p:nvPicPr>
          <p:cNvPr id="589" name="Google Shape;589;p66"/>
          <p:cNvPicPr preferRelativeResize="0"/>
          <p:nvPr/>
        </p:nvPicPr>
        <p:blipFill rotWithShape="1">
          <a:blip r:embed="rId3">
            <a:alphaModFix/>
          </a:blip>
          <a:srcRect l="52826" t="70666" r="19656" b="8000"/>
          <a:stretch/>
        </p:blipFill>
        <p:spPr>
          <a:xfrm>
            <a:off x="1066800" y="4476750"/>
            <a:ext cx="1066800" cy="609600"/>
          </a:xfrm>
          <a:prstGeom prst="rect">
            <a:avLst/>
          </a:prstGeom>
          <a:noFill/>
          <a:ln w="9525" cap="flat" cmpd="sng">
            <a:solidFill>
              <a:schemeClr val="dk1"/>
            </a:solidFill>
            <a:prstDash val="solid"/>
            <a:miter lim="800000"/>
            <a:headEnd type="none" w="sm" len="sm"/>
            <a:tailEnd type="none" w="sm" len="sm"/>
          </a:ln>
        </p:spPr>
      </p:pic>
      <p:pic>
        <p:nvPicPr>
          <p:cNvPr id="590" name="Google Shape;590;p66"/>
          <p:cNvPicPr preferRelativeResize="0"/>
          <p:nvPr/>
        </p:nvPicPr>
        <p:blipFill rotWithShape="1">
          <a:blip r:embed="rId4">
            <a:alphaModFix/>
          </a:blip>
          <a:srcRect/>
          <a:stretch/>
        </p:blipFill>
        <p:spPr>
          <a:xfrm>
            <a:off x="5095875" y="2038350"/>
            <a:ext cx="2143125" cy="998350"/>
          </a:xfrm>
          <a:prstGeom prst="rect">
            <a:avLst/>
          </a:prstGeom>
          <a:noFill/>
          <a:ln>
            <a:noFill/>
          </a:ln>
        </p:spPr>
      </p:pic>
      <p:sp>
        <p:nvSpPr>
          <p:cNvPr id="591" name="Google Shape;591;p66"/>
          <p:cNvSpPr txBox="1"/>
          <p:nvPr/>
        </p:nvSpPr>
        <p:spPr>
          <a:xfrm>
            <a:off x="4953000" y="1669025"/>
            <a:ext cx="24903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1900" b="1" i="0" u="none" strike="noStrike" cap="none">
                <a:solidFill>
                  <a:srgbClr val="FF0000"/>
                </a:solidFill>
                <a:latin typeface="Lato"/>
                <a:ea typeface="Lato"/>
                <a:cs typeface="Lato"/>
                <a:sym typeface="Lato"/>
              </a:rPr>
              <a:t>With Arc Method</a:t>
            </a:r>
            <a:endParaRPr sz="1900" b="1" i="0" u="none" strike="noStrike" cap="none">
              <a:solidFill>
                <a:srgbClr val="FF0000"/>
              </a:solidFill>
              <a:latin typeface="Lato"/>
              <a:ea typeface="Lato"/>
              <a:cs typeface="Lato"/>
              <a:sym typeface="Lato"/>
            </a:endParaRPr>
          </a:p>
        </p:txBody>
      </p:sp>
      <p:sp>
        <p:nvSpPr>
          <p:cNvPr id="592" name="Google Shape;592;p66"/>
          <p:cNvSpPr txBox="1"/>
          <p:nvPr/>
        </p:nvSpPr>
        <p:spPr>
          <a:xfrm>
            <a:off x="4724400" y="3455928"/>
            <a:ext cx="4310100" cy="1325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1600" b="1" i="0" u="none" strike="noStrike" cap="none">
                <a:solidFill>
                  <a:srgbClr val="0000CC"/>
                </a:solidFill>
                <a:latin typeface="Lato"/>
                <a:ea typeface="Lato"/>
                <a:cs typeface="Lato"/>
                <a:sym typeface="Lato"/>
              </a:rPr>
              <a:t>where,</a:t>
            </a:r>
            <a:endParaRPr sz="10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1600" b="1" i="0" u="none" strike="noStrike" cap="none">
                <a:solidFill>
                  <a:srgbClr val="0000CC"/>
                </a:solidFill>
                <a:latin typeface="Lato"/>
                <a:ea typeface="Lato"/>
                <a:cs typeface="Lato"/>
                <a:sym typeface="Lato"/>
              </a:rPr>
              <a:t>E</a:t>
            </a:r>
            <a:r>
              <a:rPr lang="en" sz="1600" b="1" i="0" u="none" strike="noStrike" cap="none" baseline="-25000">
                <a:solidFill>
                  <a:srgbClr val="0000CC"/>
                </a:solidFill>
                <a:latin typeface="Lato"/>
                <a:ea typeface="Lato"/>
                <a:cs typeface="Lato"/>
                <a:sym typeface="Lato"/>
              </a:rPr>
              <a:t>Y</a:t>
            </a:r>
            <a:r>
              <a:rPr lang="en" sz="1600" b="1" i="0" u="none" strike="noStrike" cap="none">
                <a:solidFill>
                  <a:srgbClr val="0000CC"/>
                </a:solidFill>
                <a:latin typeface="Lato"/>
                <a:ea typeface="Lato"/>
                <a:cs typeface="Lato"/>
                <a:sym typeface="Lato"/>
              </a:rPr>
              <a:t> = Coefficient of Elasticity of Demand</a:t>
            </a:r>
            <a:endParaRPr sz="10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1600" b="1" i="0" u="none" strike="noStrike" cap="none">
                <a:solidFill>
                  <a:srgbClr val="0000CC"/>
                </a:solidFill>
                <a:latin typeface="Lato"/>
                <a:ea typeface="Lato"/>
                <a:cs typeface="Lato"/>
                <a:sym typeface="Lato"/>
              </a:rPr>
              <a:t>Q = initial demand</a:t>
            </a:r>
            <a:endParaRPr sz="10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1600" b="1" i="0" u="none" strike="noStrike" cap="none">
                <a:solidFill>
                  <a:srgbClr val="0000CC"/>
                </a:solidFill>
                <a:latin typeface="Lato"/>
                <a:ea typeface="Lato"/>
                <a:cs typeface="Lato"/>
                <a:sym typeface="Lato"/>
              </a:rPr>
              <a:t>∆Q = change in demand</a:t>
            </a:r>
            <a:endParaRPr sz="10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1600" b="1" i="0" u="none" strike="noStrike" cap="none">
                <a:solidFill>
                  <a:srgbClr val="0000CC"/>
                </a:solidFill>
                <a:latin typeface="Lato"/>
                <a:ea typeface="Lato"/>
                <a:cs typeface="Lato"/>
                <a:sym typeface="Lato"/>
              </a:rPr>
              <a:t>Y = initial income</a:t>
            </a:r>
            <a:endParaRPr sz="10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1600" b="1" i="0" u="none" strike="noStrike" cap="none">
                <a:solidFill>
                  <a:srgbClr val="0000CC"/>
                </a:solidFill>
                <a:latin typeface="Lato"/>
                <a:ea typeface="Lato"/>
                <a:cs typeface="Lato"/>
                <a:sym typeface="Lato"/>
              </a:rPr>
              <a:t>∆ Y = change in income </a:t>
            </a:r>
            <a:endParaRPr sz="1600" b="1" i="0" u="none" strike="noStrike" cap="none">
              <a:solidFill>
                <a:srgbClr val="0000CC"/>
              </a:solidFill>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animEffect transition="in" filter="fade">
                                      <p:cBhvr>
                                        <p:cTn id="7" dur="1000"/>
                                        <p:tgtEl>
                                          <p:spTgt spid="5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0"/>
                                        </p:tgtEl>
                                        <p:attrNameLst>
                                          <p:attrName>style.visibility</p:attrName>
                                        </p:attrNameLst>
                                      </p:cBhvr>
                                      <p:to>
                                        <p:strVal val="visible"/>
                                      </p:to>
                                    </p:set>
                                    <p:animEffect transition="in" filter="fade">
                                      <p:cBhvr>
                                        <p:cTn id="12" dur="1000"/>
                                        <p:tgtEl>
                                          <p:spTgt spid="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54820" y="2417862"/>
            <a:ext cx="234360" cy="307777"/>
          </a:xfrm>
          <a:prstGeom prst="rect">
            <a:avLst/>
          </a:prstGeom>
        </p:spPr>
        <p:txBody>
          <a:bodyPr wrap="none">
            <a:spAutoFit/>
          </a:bodyPr>
          <a:lstStyle/>
          <a:p>
            <a:r>
              <a:rPr lang="en-US" dirty="0"/>
              <a:t> </a:t>
            </a:r>
          </a:p>
        </p:txBody>
      </p:sp>
      <p:pic>
        <p:nvPicPr>
          <p:cNvPr id="5" name="M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0780" y="133350"/>
            <a:ext cx="4876800" cy="4876800"/>
          </a:xfrm>
          <a:prstGeom prst="rect">
            <a:avLst/>
          </a:prstGeom>
        </p:spPr>
      </p:pic>
      <p:sp>
        <p:nvSpPr>
          <p:cNvPr id="8" name="Google Shape;142;p21"/>
          <p:cNvSpPr txBox="1"/>
          <p:nvPr/>
        </p:nvSpPr>
        <p:spPr>
          <a:xfrm>
            <a:off x="1521116" y="3758846"/>
            <a:ext cx="7371034"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dirty="0" smtClean="0">
                <a:solidFill>
                  <a:schemeClr val="accent3"/>
                </a:solidFill>
                <a:latin typeface="Lato"/>
                <a:ea typeface="Lato"/>
                <a:cs typeface="Lato"/>
                <a:sym typeface="Lato"/>
              </a:rPr>
              <a:t>As a Manager - </a:t>
            </a:r>
            <a:r>
              <a:rPr lang="en" sz="3200" b="1" dirty="0" smtClean="0">
                <a:solidFill>
                  <a:srgbClr val="0070C0"/>
                </a:solidFill>
                <a:latin typeface="Lato"/>
                <a:ea typeface="Lato"/>
                <a:cs typeface="Lato"/>
                <a:sym typeface="Lato"/>
              </a:rPr>
              <a:t>How can we  </a:t>
            </a:r>
            <a:r>
              <a:rPr lang="en" sz="3200" b="1" dirty="0">
                <a:solidFill>
                  <a:srgbClr val="0070C0"/>
                </a:solidFill>
                <a:latin typeface="Lato"/>
                <a:ea typeface="Lato"/>
                <a:cs typeface="Lato"/>
                <a:sym typeface="Lato"/>
              </a:rPr>
              <a:t>make </a:t>
            </a:r>
            <a:r>
              <a:rPr lang="en" sz="3200" b="1" dirty="0" smtClean="0">
                <a:solidFill>
                  <a:srgbClr val="0070C0"/>
                </a:solidFill>
                <a:latin typeface="Lato"/>
                <a:ea typeface="Lato"/>
                <a:cs typeface="Lato"/>
                <a:sym typeface="Lato"/>
              </a:rPr>
              <a:t>a market</a:t>
            </a:r>
            <a:r>
              <a:rPr lang="en" sz="3200" b="1" dirty="0" smtClean="0">
                <a:solidFill>
                  <a:schemeClr val="accent3"/>
                </a:solidFill>
                <a:latin typeface="Lato"/>
                <a:ea typeface="Lato"/>
                <a:cs typeface="Lato"/>
                <a:sym typeface="Lato"/>
              </a:rPr>
              <a:t> </a:t>
            </a:r>
            <a:r>
              <a:rPr lang="en" sz="3200" b="1" dirty="0" smtClean="0">
                <a:solidFill>
                  <a:schemeClr val="accent3"/>
                </a:solidFill>
                <a:latin typeface="Lato"/>
                <a:ea typeface="Lato"/>
                <a:cs typeface="Lato"/>
                <a:sym typeface="Lato"/>
              </a:rPr>
              <a:t>- </a:t>
            </a:r>
            <a:r>
              <a:rPr lang="en" sz="3200" b="1" dirty="0" smtClean="0">
                <a:solidFill>
                  <a:srgbClr val="00B050"/>
                </a:solidFill>
                <a:latin typeface="Lato"/>
                <a:ea typeface="Lato"/>
                <a:cs typeface="Lato"/>
                <a:sym typeface="Lato"/>
              </a:rPr>
              <a:t>the </a:t>
            </a:r>
            <a:r>
              <a:rPr lang="en" sz="3200" b="1" dirty="0">
                <a:solidFill>
                  <a:srgbClr val="00B050"/>
                </a:solidFill>
                <a:latin typeface="Lato"/>
                <a:ea typeface="Lato"/>
                <a:cs typeface="Lato"/>
                <a:sym typeface="Lato"/>
              </a:rPr>
              <a:t>Seller’s market?</a:t>
            </a:r>
            <a:endParaRPr sz="3200" b="1" dirty="0">
              <a:solidFill>
                <a:srgbClr val="00B050"/>
              </a:solidFill>
              <a:latin typeface="Lato"/>
              <a:ea typeface="Lato"/>
              <a:cs typeface="Lato"/>
              <a:sym typeface="Lato"/>
            </a:endParaRPr>
          </a:p>
        </p:txBody>
      </p:sp>
    </p:spTree>
    <p:extLst>
      <p:ext uri="{BB962C8B-B14F-4D97-AF65-F5344CB8AC3E}">
        <p14:creationId xmlns:p14="http://schemas.microsoft.com/office/powerpoint/2010/main" val="253213873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100000">
                <p:cTn id="16" fill="hold" display="0">
                  <p:stCondLst>
                    <p:cond delay="indefinite"/>
                  </p:stCondLst>
                </p:cTn>
                <p:tgtEl>
                  <p:spTgt spid="5"/>
                </p:tgtEl>
              </p:cMediaNode>
            </p:video>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99;p67" descr="title-id"/>
          <p:cNvSpPr txBox="1"/>
          <p:nvPr/>
        </p:nvSpPr>
        <p:spPr>
          <a:xfrm>
            <a:off x="0" y="1285875"/>
            <a:ext cx="9144000" cy="257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424242"/>
                </a:solidFill>
                <a:latin typeface="Lato"/>
                <a:ea typeface="Lato"/>
                <a:cs typeface="Lato"/>
                <a:sym typeface="Lato"/>
              </a:rPr>
              <a:t>What do you think is the implication of Income Elasticity of Demand to a manager?</a:t>
            </a:r>
            <a:endParaRPr sz="3600">
              <a:solidFill>
                <a:srgbClr val="424242"/>
              </a:solidFill>
              <a:latin typeface="Lato"/>
              <a:ea typeface="Lato"/>
              <a:cs typeface="Lato"/>
              <a:sym typeface="Lato"/>
            </a:endParaRPr>
          </a:p>
        </p:txBody>
      </p:sp>
    </p:spTree>
    <p:extLst>
      <p:ext uri="{BB962C8B-B14F-4D97-AF65-F5344CB8AC3E}">
        <p14:creationId xmlns:p14="http://schemas.microsoft.com/office/powerpoint/2010/main" val="4149728249"/>
      </p:ext>
    </p:extLst>
  </p:cSld>
  <p:clrMapOvr>
    <a:masterClrMapping/>
  </p:clrMapOvr>
  <p:transition spd="slow">
    <p:cove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68"/>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Types of Income Elasticity of Demand</a:t>
            </a:r>
            <a:endParaRPr b="1">
              <a:solidFill>
                <a:srgbClr val="434343"/>
              </a:solidFill>
            </a:endParaRPr>
          </a:p>
        </p:txBody>
      </p:sp>
      <p:sp>
        <p:nvSpPr>
          <p:cNvPr id="605" name="Google Shape;605;p68"/>
          <p:cNvSpPr txBox="1"/>
          <p:nvPr/>
        </p:nvSpPr>
        <p:spPr>
          <a:xfrm>
            <a:off x="76200" y="819150"/>
            <a:ext cx="8763000" cy="461700"/>
          </a:xfrm>
          <a:prstGeom prst="rect">
            <a:avLst/>
          </a:prstGeom>
          <a:noFill/>
          <a:ln>
            <a:noFill/>
          </a:ln>
        </p:spPr>
        <p:txBody>
          <a:bodyPr spcFirstLastPara="1" wrap="square" lIns="91425" tIns="45700" rIns="91425" bIns="45700" anchor="t" anchorCtr="0">
            <a:noAutofit/>
          </a:bodyPr>
          <a:lstStyle/>
          <a:p>
            <a:pPr marL="457200" marR="0" lvl="0" indent="-438150" algn="l" rtl="0">
              <a:lnSpc>
                <a:spcPct val="100000"/>
              </a:lnSpc>
              <a:spcBef>
                <a:spcPts val="0"/>
              </a:spcBef>
              <a:spcAft>
                <a:spcPts val="0"/>
              </a:spcAft>
              <a:buClr>
                <a:srgbClr val="FF0000"/>
              </a:buClr>
              <a:buSzPts val="2100"/>
              <a:buFont typeface="Lato"/>
              <a:buAutoNum type="alphaLcPeriod"/>
            </a:pPr>
            <a:r>
              <a:rPr lang="en" sz="2100" b="1" i="0" u="none" strike="noStrike" cap="none">
                <a:solidFill>
                  <a:srgbClr val="FF0000"/>
                </a:solidFill>
                <a:latin typeface="Lato"/>
                <a:ea typeface="Lato"/>
                <a:cs typeface="Lato"/>
                <a:sym typeface="Lato"/>
              </a:rPr>
              <a:t>Positive Income Elasticity of Demand where E</a:t>
            </a:r>
            <a:r>
              <a:rPr lang="en" sz="2100" b="1" i="0" u="none" strike="noStrike" cap="none" baseline="-25000">
                <a:solidFill>
                  <a:srgbClr val="FF0000"/>
                </a:solidFill>
                <a:latin typeface="Lato"/>
                <a:ea typeface="Lato"/>
                <a:cs typeface="Lato"/>
                <a:sym typeface="Lato"/>
              </a:rPr>
              <a:t>Y</a:t>
            </a:r>
            <a:r>
              <a:rPr lang="en" sz="2100" b="1" i="0" u="none" strike="noStrike" cap="none">
                <a:solidFill>
                  <a:srgbClr val="FF0000"/>
                </a:solidFill>
                <a:latin typeface="Lato"/>
                <a:ea typeface="Lato"/>
                <a:cs typeface="Lato"/>
                <a:sym typeface="Lato"/>
              </a:rPr>
              <a:t>&gt;0</a:t>
            </a:r>
            <a:endParaRPr sz="2100" i="0" u="none" strike="noStrike" cap="none">
              <a:solidFill>
                <a:srgbClr val="000000"/>
              </a:solidFill>
              <a:latin typeface="Lato"/>
              <a:ea typeface="Lato"/>
              <a:cs typeface="Lato"/>
              <a:sym typeface="Lato"/>
            </a:endParaRPr>
          </a:p>
        </p:txBody>
      </p:sp>
      <p:sp>
        <p:nvSpPr>
          <p:cNvPr id="606" name="Google Shape;606;p68"/>
          <p:cNvSpPr txBox="1"/>
          <p:nvPr/>
        </p:nvSpPr>
        <p:spPr>
          <a:xfrm>
            <a:off x="76200" y="3562350"/>
            <a:ext cx="8763000" cy="4617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400"/>
              <a:buFont typeface="Arial"/>
              <a:buNone/>
            </a:pPr>
            <a:r>
              <a:rPr lang="en" sz="2100" b="1" i="0" u="none" strike="noStrike" cap="none">
                <a:solidFill>
                  <a:srgbClr val="006800"/>
                </a:solidFill>
                <a:latin typeface="Lato"/>
                <a:ea typeface="Lato"/>
                <a:cs typeface="Lato"/>
                <a:sym typeface="Lato"/>
              </a:rPr>
              <a:t>b.   Zero Income Elasticity of Demand where E</a:t>
            </a:r>
            <a:r>
              <a:rPr lang="en" sz="2100" b="1" i="0" u="none" strike="noStrike" cap="none" baseline="-25000">
                <a:solidFill>
                  <a:srgbClr val="006800"/>
                </a:solidFill>
                <a:latin typeface="Lato"/>
                <a:ea typeface="Lato"/>
                <a:cs typeface="Lato"/>
                <a:sym typeface="Lato"/>
              </a:rPr>
              <a:t>Y </a:t>
            </a:r>
            <a:r>
              <a:rPr lang="en" sz="2100" b="1" i="0" u="none" strike="noStrike" cap="none">
                <a:solidFill>
                  <a:srgbClr val="006800"/>
                </a:solidFill>
                <a:latin typeface="Lato"/>
                <a:ea typeface="Lato"/>
                <a:cs typeface="Lato"/>
                <a:sym typeface="Lato"/>
              </a:rPr>
              <a:t>= 0</a:t>
            </a:r>
            <a:endParaRPr sz="2100" i="0" u="none" strike="noStrike" cap="none">
              <a:solidFill>
                <a:srgbClr val="000000"/>
              </a:solidFill>
              <a:latin typeface="Lato"/>
              <a:ea typeface="Lato"/>
              <a:cs typeface="Lato"/>
              <a:sym typeface="Lato"/>
            </a:endParaRPr>
          </a:p>
        </p:txBody>
      </p:sp>
      <p:sp>
        <p:nvSpPr>
          <p:cNvPr id="607" name="Google Shape;607;p68"/>
          <p:cNvSpPr txBox="1"/>
          <p:nvPr/>
        </p:nvSpPr>
        <p:spPr>
          <a:xfrm>
            <a:off x="76200" y="4319885"/>
            <a:ext cx="8763000" cy="4617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400"/>
              <a:buFont typeface="Arial"/>
              <a:buNone/>
            </a:pPr>
            <a:r>
              <a:rPr lang="en" sz="2100" b="1" i="0" u="none" strike="noStrike" cap="none">
                <a:solidFill>
                  <a:srgbClr val="800000"/>
                </a:solidFill>
                <a:latin typeface="Lato"/>
                <a:ea typeface="Lato"/>
                <a:cs typeface="Lato"/>
                <a:sym typeface="Lato"/>
              </a:rPr>
              <a:t>c.   Negative Income Elasticity of Demand where E</a:t>
            </a:r>
            <a:r>
              <a:rPr lang="en" sz="2100" b="1" i="0" u="none" strike="noStrike" cap="none" baseline="-25000">
                <a:solidFill>
                  <a:srgbClr val="800000"/>
                </a:solidFill>
                <a:latin typeface="Lato"/>
                <a:ea typeface="Lato"/>
                <a:cs typeface="Lato"/>
                <a:sym typeface="Lato"/>
              </a:rPr>
              <a:t>Y </a:t>
            </a:r>
            <a:r>
              <a:rPr lang="en" sz="2100" b="1" i="0" u="none" strike="noStrike" cap="none">
                <a:solidFill>
                  <a:srgbClr val="800000"/>
                </a:solidFill>
                <a:latin typeface="Lato"/>
                <a:ea typeface="Lato"/>
                <a:cs typeface="Lato"/>
                <a:sym typeface="Lato"/>
              </a:rPr>
              <a:t>&lt; 0</a:t>
            </a:r>
            <a:endParaRPr sz="2100" i="0" u="none" strike="noStrike" cap="none">
              <a:solidFill>
                <a:srgbClr val="000000"/>
              </a:solidFill>
              <a:latin typeface="Lato"/>
              <a:ea typeface="Lato"/>
              <a:cs typeface="Lato"/>
              <a:sym typeface="Lato"/>
            </a:endParaRPr>
          </a:p>
        </p:txBody>
      </p:sp>
      <p:pic>
        <p:nvPicPr>
          <p:cNvPr id="608" name="Google Shape;608;p68"/>
          <p:cNvPicPr preferRelativeResize="0"/>
          <p:nvPr/>
        </p:nvPicPr>
        <p:blipFill rotWithShape="1">
          <a:blip r:embed="rId3">
            <a:alphaModFix/>
          </a:blip>
          <a:srcRect/>
          <a:stretch/>
        </p:blipFill>
        <p:spPr>
          <a:xfrm>
            <a:off x="2590799" y="1276351"/>
            <a:ext cx="762001" cy="457200"/>
          </a:xfrm>
          <a:prstGeom prst="rect">
            <a:avLst/>
          </a:prstGeom>
          <a:noFill/>
          <a:ln>
            <a:noFill/>
          </a:ln>
        </p:spPr>
      </p:pic>
      <p:sp>
        <p:nvSpPr>
          <p:cNvPr id="609" name="Google Shape;609;p68"/>
          <p:cNvSpPr txBox="1"/>
          <p:nvPr/>
        </p:nvSpPr>
        <p:spPr>
          <a:xfrm>
            <a:off x="3363969" y="1352550"/>
            <a:ext cx="56277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rgbClr val="660033"/>
                </a:solidFill>
                <a:latin typeface="Lato"/>
                <a:ea typeface="Lato"/>
                <a:cs typeface="Lato"/>
                <a:sym typeface="Lato"/>
              </a:rPr>
              <a:t>(i) Income Elasticity Greater Than Unity or E</a:t>
            </a:r>
            <a:r>
              <a:rPr lang="en" sz="2000" b="1" i="0" u="none" strike="noStrike" cap="none" baseline="-25000">
                <a:solidFill>
                  <a:srgbClr val="660033"/>
                </a:solidFill>
                <a:latin typeface="Lato"/>
                <a:ea typeface="Lato"/>
                <a:cs typeface="Lato"/>
                <a:sym typeface="Lato"/>
              </a:rPr>
              <a:t>Y</a:t>
            </a:r>
            <a:r>
              <a:rPr lang="en" sz="2000" b="1" i="0" u="none" strike="noStrike" cap="none">
                <a:solidFill>
                  <a:srgbClr val="660033"/>
                </a:solidFill>
                <a:latin typeface="Lato"/>
                <a:ea typeface="Lato"/>
                <a:cs typeface="Lato"/>
                <a:sym typeface="Lato"/>
              </a:rPr>
              <a:t>&gt;1</a:t>
            </a:r>
            <a:endParaRPr sz="2000" b="1" i="0" u="none" strike="noStrike" cap="none">
              <a:solidFill>
                <a:srgbClr val="660033"/>
              </a:solidFill>
              <a:latin typeface="Lato"/>
              <a:ea typeface="Lato"/>
              <a:cs typeface="Lato"/>
              <a:sym typeface="Lato"/>
            </a:endParaRPr>
          </a:p>
        </p:txBody>
      </p:sp>
      <p:pic>
        <p:nvPicPr>
          <p:cNvPr id="610" name="Google Shape;610;p68"/>
          <p:cNvPicPr preferRelativeResize="0"/>
          <p:nvPr/>
        </p:nvPicPr>
        <p:blipFill rotWithShape="1">
          <a:blip r:embed="rId3">
            <a:alphaModFix/>
          </a:blip>
          <a:srcRect/>
          <a:stretch/>
        </p:blipFill>
        <p:spPr>
          <a:xfrm>
            <a:off x="2590799" y="2114550"/>
            <a:ext cx="762001" cy="304800"/>
          </a:xfrm>
          <a:prstGeom prst="rect">
            <a:avLst/>
          </a:prstGeom>
          <a:noFill/>
          <a:ln>
            <a:noFill/>
          </a:ln>
        </p:spPr>
      </p:pic>
      <p:sp>
        <p:nvSpPr>
          <p:cNvPr id="611" name="Google Shape;611;p68"/>
          <p:cNvSpPr txBox="1"/>
          <p:nvPr/>
        </p:nvSpPr>
        <p:spPr>
          <a:xfrm>
            <a:off x="3352800" y="2095440"/>
            <a:ext cx="56355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rgbClr val="660033"/>
                </a:solidFill>
                <a:latin typeface="Lato"/>
                <a:ea typeface="Lato"/>
                <a:cs typeface="Lato"/>
                <a:sym typeface="Lato"/>
              </a:rPr>
              <a:t>(ii) Income Elasticity </a:t>
            </a:r>
            <a:r>
              <a:rPr lang="en" sz="2000" b="1" dirty="0" smtClean="0">
                <a:solidFill>
                  <a:srgbClr val="660033"/>
                </a:solidFill>
                <a:latin typeface="Lato"/>
                <a:ea typeface="Lato"/>
                <a:cs typeface="Lato"/>
                <a:sym typeface="Lato"/>
              </a:rPr>
              <a:t>Lesser</a:t>
            </a:r>
            <a:r>
              <a:rPr lang="en" sz="2000" b="1" i="0" u="none" strike="noStrike" cap="none" dirty="0" smtClean="0">
                <a:solidFill>
                  <a:srgbClr val="660033"/>
                </a:solidFill>
                <a:latin typeface="Lato"/>
                <a:ea typeface="Lato"/>
                <a:cs typeface="Lato"/>
                <a:sym typeface="Lato"/>
              </a:rPr>
              <a:t> </a:t>
            </a:r>
            <a:r>
              <a:rPr lang="en" sz="2000" b="1" i="0" u="none" strike="noStrike" cap="none" dirty="0">
                <a:solidFill>
                  <a:srgbClr val="660033"/>
                </a:solidFill>
                <a:latin typeface="Lato"/>
                <a:ea typeface="Lato"/>
                <a:cs typeface="Lato"/>
                <a:sym typeface="Lato"/>
              </a:rPr>
              <a:t>Than Unity or </a:t>
            </a:r>
            <a:r>
              <a:rPr lang="en" sz="2000" b="1" i="0" u="none" strike="noStrike" cap="none" dirty="0" smtClean="0">
                <a:solidFill>
                  <a:srgbClr val="660033"/>
                </a:solidFill>
                <a:latin typeface="Lato"/>
                <a:ea typeface="Lato"/>
                <a:cs typeface="Lato"/>
                <a:sym typeface="Lato"/>
              </a:rPr>
              <a:t>E</a:t>
            </a:r>
            <a:r>
              <a:rPr lang="en" sz="2000" b="1" i="0" u="none" strike="noStrike" cap="none" baseline="-25000" dirty="0" smtClean="0">
                <a:solidFill>
                  <a:srgbClr val="660033"/>
                </a:solidFill>
                <a:latin typeface="Lato"/>
                <a:ea typeface="Lato"/>
                <a:cs typeface="Lato"/>
                <a:sym typeface="Lato"/>
              </a:rPr>
              <a:t>Y</a:t>
            </a:r>
            <a:r>
              <a:rPr lang="en" sz="2000" b="1" dirty="0">
                <a:solidFill>
                  <a:srgbClr val="660033"/>
                </a:solidFill>
                <a:latin typeface="Lato"/>
                <a:ea typeface="Lato"/>
                <a:cs typeface="Lato"/>
                <a:sym typeface="Lato"/>
              </a:rPr>
              <a:t>&lt;</a:t>
            </a:r>
            <a:r>
              <a:rPr lang="en" sz="2000" b="1" i="0" u="none" strike="noStrike" cap="none" dirty="0" smtClean="0">
                <a:solidFill>
                  <a:srgbClr val="660033"/>
                </a:solidFill>
                <a:latin typeface="Lato"/>
                <a:ea typeface="Lato"/>
                <a:cs typeface="Lato"/>
                <a:sym typeface="Lato"/>
              </a:rPr>
              <a:t>1</a:t>
            </a:r>
            <a:endParaRPr sz="2000" b="1" i="0" u="none" strike="noStrike" cap="none" dirty="0">
              <a:solidFill>
                <a:srgbClr val="660033"/>
              </a:solidFill>
              <a:latin typeface="Lato"/>
              <a:ea typeface="Lato"/>
              <a:cs typeface="Lato"/>
              <a:sym typeface="Lato"/>
            </a:endParaRPr>
          </a:p>
        </p:txBody>
      </p:sp>
      <p:pic>
        <p:nvPicPr>
          <p:cNvPr id="612" name="Google Shape;612;p68"/>
          <p:cNvPicPr preferRelativeResize="0"/>
          <p:nvPr/>
        </p:nvPicPr>
        <p:blipFill rotWithShape="1">
          <a:blip r:embed="rId3">
            <a:alphaModFix/>
          </a:blip>
          <a:srcRect/>
          <a:stretch/>
        </p:blipFill>
        <p:spPr>
          <a:xfrm>
            <a:off x="2590800" y="2800350"/>
            <a:ext cx="762001" cy="304800"/>
          </a:xfrm>
          <a:prstGeom prst="rect">
            <a:avLst/>
          </a:prstGeom>
          <a:noFill/>
          <a:ln>
            <a:noFill/>
          </a:ln>
        </p:spPr>
      </p:pic>
      <p:sp>
        <p:nvSpPr>
          <p:cNvPr id="613" name="Google Shape;613;p68"/>
          <p:cNvSpPr txBox="1"/>
          <p:nvPr/>
        </p:nvSpPr>
        <p:spPr>
          <a:xfrm>
            <a:off x="3352800" y="2857440"/>
            <a:ext cx="57351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dirty="0">
                <a:solidFill>
                  <a:srgbClr val="660033"/>
                </a:solidFill>
                <a:latin typeface="Lato"/>
                <a:ea typeface="Lato"/>
                <a:cs typeface="Lato"/>
                <a:sym typeface="Lato"/>
              </a:rPr>
              <a:t>(iii) Income Elasticity </a:t>
            </a:r>
            <a:r>
              <a:rPr lang="en" sz="2000" b="1" dirty="0" smtClean="0">
                <a:solidFill>
                  <a:srgbClr val="660033"/>
                </a:solidFill>
                <a:latin typeface="Lato"/>
                <a:ea typeface="Lato"/>
                <a:cs typeface="Lato"/>
                <a:sym typeface="Lato"/>
              </a:rPr>
              <a:t>Equal to </a:t>
            </a:r>
            <a:r>
              <a:rPr lang="en" sz="2000" b="1" i="0" u="none" strike="noStrike" cap="none" dirty="0" smtClean="0">
                <a:solidFill>
                  <a:srgbClr val="660033"/>
                </a:solidFill>
                <a:latin typeface="Lato"/>
                <a:ea typeface="Lato"/>
                <a:cs typeface="Lato"/>
                <a:sym typeface="Lato"/>
              </a:rPr>
              <a:t>Unity </a:t>
            </a:r>
            <a:r>
              <a:rPr lang="en" sz="2000" b="1" i="0" u="none" strike="noStrike" cap="none" dirty="0">
                <a:solidFill>
                  <a:srgbClr val="660033"/>
                </a:solidFill>
                <a:latin typeface="Lato"/>
                <a:ea typeface="Lato"/>
                <a:cs typeface="Lato"/>
                <a:sym typeface="Lato"/>
              </a:rPr>
              <a:t>or E</a:t>
            </a:r>
            <a:r>
              <a:rPr lang="en" sz="2000" b="1" i="0" u="none" strike="noStrike" cap="none" baseline="-25000" dirty="0">
                <a:solidFill>
                  <a:srgbClr val="660033"/>
                </a:solidFill>
                <a:latin typeface="Lato"/>
                <a:ea typeface="Lato"/>
                <a:cs typeface="Lato"/>
                <a:sym typeface="Lato"/>
              </a:rPr>
              <a:t>Y</a:t>
            </a:r>
            <a:r>
              <a:rPr lang="en" sz="2000" b="1" i="0" u="none" strike="noStrike" cap="none" dirty="0">
                <a:solidFill>
                  <a:srgbClr val="660033"/>
                </a:solidFill>
                <a:latin typeface="Lato"/>
                <a:ea typeface="Lato"/>
                <a:cs typeface="Lato"/>
                <a:sym typeface="Lato"/>
              </a:rPr>
              <a:t>=1</a:t>
            </a:r>
            <a:endParaRPr sz="2000" b="1" i="0" u="none" strike="noStrike" cap="none" dirty="0">
              <a:solidFill>
                <a:srgbClr val="660033"/>
              </a:solidFill>
              <a:latin typeface="Lato"/>
              <a:ea typeface="Lato"/>
              <a:cs typeface="Lato"/>
              <a:sym typeface="Lato"/>
            </a:endParaRPr>
          </a:p>
        </p:txBody>
      </p:sp>
      <p:sp>
        <p:nvSpPr>
          <p:cNvPr id="614" name="Google Shape;614;p68"/>
          <p:cNvSpPr txBox="1"/>
          <p:nvPr/>
        </p:nvSpPr>
        <p:spPr>
          <a:xfrm>
            <a:off x="6211400" y="1676550"/>
            <a:ext cx="264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3"/>
                </a:solidFill>
                <a:latin typeface="Lato"/>
                <a:ea typeface="Lato"/>
                <a:cs typeface="Lato"/>
                <a:sym typeface="Lato"/>
              </a:rPr>
              <a:t>Luxury Goods</a:t>
            </a:r>
            <a:endParaRPr sz="1800" b="1">
              <a:solidFill>
                <a:schemeClr val="accent3"/>
              </a:solidFill>
              <a:latin typeface="Lato"/>
              <a:ea typeface="Lato"/>
              <a:cs typeface="Lato"/>
              <a:sym typeface="Lato"/>
            </a:endParaRPr>
          </a:p>
        </p:txBody>
      </p:sp>
      <p:sp>
        <p:nvSpPr>
          <p:cNvPr id="615" name="Google Shape;615;p68"/>
          <p:cNvSpPr txBox="1"/>
          <p:nvPr/>
        </p:nvSpPr>
        <p:spPr>
          <a:xfrm>
            <a:off x="6211400" y="2438550"/>
            <a:ext cx="264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3"/>
                </a:solidFill>
                <a:latin typeface="Lato"/>
                <a:ea typeface="Lato"/>
                <a:cs typeface="Lato"/>
                <a:sym typeface="Lato"/>
              </a:rPr>
              <a:t>Normal Goods</a:t>
            </a:r>
            <a:endParaRPr sz="1800" b="1">
              <a:solidFill>
                <a:schemeClr val="accent3"/>
              </a:solidFill>
              <a:latin typeface="Lato"/>
              <a:ea typeface="Lato"/>
              <a:cs typeface="Lato"/>
              <a:sym typeface="Lato"/>
            </a:endParaRPr>
          </a:p>
        </p:txBody>
      </p:sp>
      <p:sp>
        <p:nvSpPr>
          <p:cNvPr id="616" name="Google Shape;616;p68"/>
          <p:cNvSpPr txBox="1"/>
          <p:nvPr/>
        </p:nvSpPr>
        <p:spPr>
          <a:xfrm>
            <a:off x="6211400" y="3200550"/>
            <a:ext cx="264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chemeClr val="accent3"/>
                </a:solidFill>
                <a:latin typeface="Lato"/>
                <a:ea typeface="Lato"/>
                <a:cs typeface="Lato"/>
                <a:sym typeface="Lato"/>
              </a:rPr>
              <a:t>Comfort Goods</a:t>
            </a:r>
            <a:endParaRPr sz="1800" b="1">
              <a:solidFill>
                <a:schemeClr val="accent3"/>
              </a:solidFill>
              <a:latin typeface="Lato"/>
              <a:ea typeface="Lato"/>
              <a:cs typeface="Lato"/>
              <a:sym typeface="Lato"/>
            </a:endParaRPr>
          </a:p>
        </p:txBody>
      </p:sp>
      <p:sp>
        <p:nvSpPr>
          <p:cNvPr id="617" name="Google Shape;617;p68"/>
          <p:cNvSpPr txBox="1"/>
          <p:nvPr/>
        </p:nvSpPr>
        <p:spPr>
          <a:xfrm>
            <a:off x="5631825" y="3962550"/>
            <a:ext cx="337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0000CC"/>
                </a:solidFill>
                <a:latin typeface="Lato"/>
                <a:ea typeface="Lato"/>
                <a:cs typeface="Lato"/>
                <a:sym typeface="Lato"/>
              </a:rPr>
              <a:t>Neutral Goods (Salt, medicine)</a:t>
            </a:r>
            <a:endParaRPr sz="1800" b="1">
              <a:solidFill>
                <a:srgbClr val="0000CC"/>
              </a:solidFill>
              <a:latin typeface="Lato"/>
              <a:ea typeface="Lato"/>
              <a:cs typeface="Lato"/>
              <a:sym typeface="Lato"/>
            </a:endParaRPr>
          </a:p>
        </p:txBody>
      </p:sp>
      <p:sp>
        <p:nvSpPr>
          <p:cNvPr id="618" name="Google Shape;618;p68"/>
          <p:cNvSpPr txBox="1"/>
          <p:nvPr/>
        </p:nvSpPr>
        <p:spPr>
          <a:xfrm>
            <a:off x="4781500" y="4648350"/>
            <a:ext cx="4229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003300"/>
                </a:solidFill>
                <a:latin typeface="Lato"/>
                <a:ea typeface="Lato"/>
                <a:cs typeface="Lato"/>
                <a:sym typeface="Lato"/>
              </a:rPr>
              <a:t>Inferior Goods (Coarse Rice Grain)</a:t>
            </a:r>
            <a:endParaRPr sz="1800" b="1">
              <a:solidFill>
                <a:srgbClr val="003300"/>
              </a:solidFill>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5"/>
                                        </p:tgtEl>
                                        <p:attrNameLst>
                                          <p:attrName>style.visibility</p:attrName>
                                        </p:attrNameLst>
                                      </p:cBhvr>
                                      <p:to>
                                        <p:strVal val="visible"/>
                                      </p:to>
                                    </p:set>
                                    <p:animEffect transition="in" filter="fade">
                                      <p:cBhvr>
                                        <p:cTn id="7" dur="1000"/>
                                        <p:tgtEl>
                                          <p:spTgt spid="6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8"/>
                                        </p:tgtEl>
                                        <p:attrNameLst>
                                          <p:attrName>style.visibility</p:attrName>
                                        </p:attrNameLst>
                                      </p:cBhvr>
                                      <p:to>
                                        <p:strVal val="visible"/>
                                      </p:to>
                                    </p:set>
                                    <p:animEffect transition="in" filter="fade">
                                      <p:cBhvr>
                                        <p:cTn id="12" dur="1000"/>
                                        <p:tgtEl>
                                          <p:spTgt spid="6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9"/>
                                        </p:tgtEl>
                                        <p:attrNameLst>
                                          <p:attrName>style.visibility</p:attrName>
                                        </p:attrNameLst>
                                      </p:cBhvr>
                                      <p:to>
                                        <p:strVal val="visible"/>
                                      </p:to>
                                    </p:set>
                                    <p:animEffect transition="in" filter="fade">
                                      <p:cBhvr>
                                        <p:cTn id="17" dur="1000"/>
                                        <p:tgtEl>
                                          <p:spTgt spid="60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4"/>
                                        </p:tgtEl>
                                        <p:attrNameLst>
                                          <p:attrName>style.visibility</p:attrName>
                                        </p:attrNameLst>
                                      </p:cBhvr>
                                      <p:to>
                                        <p:strVal val="visible"/>
                                      </p:to>
                                    </p:set>
                                    <p:animEffect transition="in" filter="fade">
                                      <p:cBhvr>
                                        <p:cTn id="22" dur="1000"/>
                                        <p:tgtEl>
                                          <p:spTgt spid="6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0"/>
                                        </p:tgtEl>
                                        <p:attrNameLst>
                                          <p:attrName>style.visibility</p:attrName>
                                        </p:attrNameLst>
                                      </p:cBhvr>
                                      <p:to>
                                        <p:strVal val="visible"/>
                                      </p:to>
                                    </p:set>
                                    <p:animEffect transition="in" filter="fade">
                                      <p:cBhvr>
                                        <p:cTn id="27" dur="1000"/>
                                        <p:tgtEl>
                                          <p:spTgt spid="6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1"/>
                                        </p:tgtEl>
                                        <p:attrNameLst>
                                          <p:attrName>style.visibility</p:attrName>
                                        </p:attrNameLst>
                                      </p:cBhvr>
                                      <p:to>
                                        <p:strVal val="visible"/>
                                      </p:to>
                                    </p:set>
                                    <p:animEffect transition="in" filter="fade">
                                      <p:cBhvr>
                                        <p:cTn id="32" dur="1000"/>
                                        <p:tgtEl>
                                          <p:spTgt spid="6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5"/>
                                        </p:tgtEl>
                                        <p:attrNameLst>
                                          <p:attrName>style.visibility</p:attrName>
                                        </p:attrNameLst>
                                      </p:cBhvr>
                                      <p:to>
                                        <p:strVal val="visible"/>
                                      </p:to>
                                    </p:set>
                                    <p:animEffect transition="in" filter="fade">
                                      <p:cBhvr>
                                        <p:cTn id="37" dur="1000"/>
                                        <p:tgtEl>
                                          <p:spTgt spid="6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2"/>
                                        </p:tgtEl>
                                        <p:attrNameLst>
                                          <p:attrName>style.visibility</p:attrName>
                                        </p:attrNameLst>
                                      </p:cBhvr>
                                      <p:to>
                                        <p:strVal val="visible"/>
                                      </p:to>
                                    </p:set>
                                    <p:animEffect transition="in" filter="fade">
                                      <p:cBhvr>
                                        <p:cTn id="42" dur="1000"/>
                                        <p:tgtEl>
                                          <p:spTgt spid="6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13"/>
                                        </p:tgtEl>
                                        <p:attrNameLst>
                                          <p:attrName>style.visibility</p:attrName>
                                        </p:attrNameLst>
                                      </p:cBhvr>
                                      <p:to>
                                        <p:strVal val="visible"/>
                                      </p:to>
                                    </p:set>
                                    <p:animEffect transition="in" filter="fade">
                                      <p:cBhvr>
                                        <p:cTn id="47" dur="1000"/>
                                        <p:tgtEl>
                                          <p:spTgt spid="6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16"/>
                                        </p:tgtEl>
                                        <p:attrNameLst>
                                          <p:attrName>style.visibility</p:attrName>
                                        </p:attrNameLst>
                                      </p:cBhvr>
                                      <p:to>
                                        <p:strVal val="visible"/>
                                      </p:to>
                                    </p:set>
                                    <p:animEffect transition="in" filter="fade">
                                      <p:cBhvr>
                                        <p:cTn id="52" dur="1000"/>
                                        <p:tgtEl>
                                          <p:spTgt spid="6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06"/>
                                        </p:tgtEl>
                                        <p:attrNameLst>
                                          <p:attrName>style.visibility</p:attrName>
                                        </p:attrNameLst>
                                      </p:cBhvr>
                                      <p:to>
                                        <p:strVal val="visible"/>
                                      </p:to>
                                    </p:set>
                                    <p:animEffect transition="in" filter="fade">
                                      <p:cBhvr>
                                        <p:cTn id="57" dur="1000"/>
                                        <p:tgtEl>
                                          <p:spTgt spid="60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17"/>
                                        </p:tgtEl>
                                        <p:attrNameLst>
                                          <p:attrName>style.visibility</p:attrName>
                                        </p:attrNameLst>
                                      </p:cBhvr>
                                      <p:to>
                                        <p:strVal val="visible"/>
                                      </p:to>
                                    </p:set>
                                    <p:animEffect transition="in" filter="fade">
                                      <p:cBhvr>
                                        <p:cTn id="62" dur="1000"/>
                                        <p:tgtEl>
                                          <p:spTgt spid="6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07"/>
                                        </p:tgtEl>
                                        <p:attrNameLst>
                                          <p:attrName>style.visibility</p:attrName>
                                        </p:attrNameLst>
                                      </p:cBhvr>
                                      <p:to>
                                        <p:strVal val="visible"/>
                                      </p:to>
                                    </p:set>
                                    <p:animEffect transition="in" filter="fade">
                                      <p:cBhvr>
                                        <p:cTn id="67" dur="1000"/>
                                        <p:tgtEl>
                                          <p:spTgt spid="60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18"/>
                                        </p:tgtEl>
                                        <p:attrNameLst>
                                          <p:attrName>style.visibility</p:attrName>
                                        </p:attrNameLst>
                                      </p:cBhvr>
                                      <p:to>
                                        <p:strVal val="visible"/>
                                      </p:to>
                                    </p:set>
                                    <p:animEffect transition="in" filter="fade">
                                      <p:cBhvr>
                                        <p:cTn id="72" dur="1000"/>
                                        <p:tgtEl>
                                          <p:spTgt spid="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25;p69" descr="title-id"/>
          <p:cNvSpPr txBox="1"/>
          <p:nvPr/>
        </p:nvSpPr>
        <p:spPr>
          <a:xfrm>
            <a:off x="0" y="1285875"/>
            <a:ext cx="9144000" cy="257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424242"/>
                </a:solidFill>
                <a:latin typeface="Lato"/>
                <a:ea typeface="Lato"/>
                <a:cs typeface="Lato"/>
                <a:sym typeface="Lato"/>
              </a:rPr>
              <a:t>What do you think is the cross elasticity of demand exhibits?</a:t>
            </a:r>
            <a:endParaRPr sz="3600">
              <a:solidFill>
                <a:srgbClr val="424242"/>
              </a:solidFill>
              <a:latin typeface="Lato"/>
              <a:ea typeface="Lato"/>
              <a:cs typeface="Lato"/>
              <a:sym typeface="Lato"/>
            </a:endParaRPr>
          </a:p>
        </p:txBody>
      </p:sp>
    </p:spTree>
    <p:extLst>
      <p:ext uri="{BB962C8B-B14F-4D97-AF65-F5344CB8AC3E}">
        <p14:creationId xmlns:p14="http://schemas.microsoft.com/office/powerpoint/2010/main" val="127419251"/>
      </p:ext>
    </p:extLst>
  </p:cSld>
  <p:clrMapOvr>
    <a:masterClrMapping/>
  </p:clrMapOvr>
  <p:transition spd="slow">
    <p:cove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70"/>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Cross Price Elasticity of Demand </a:t>
            </a:r>
            <a:endParaRPr b="1">
              <a:solidFill>
                <a:srgbClr val="434343"/>
              </a:solidFill>
            </a:endParaRPr>
          </a:p>
        </p:txBody>
      </p:sp>
      <p:sp>
        <p:nvSpPr>
          <p:cNvPr id="631" name="Google Shape;631;p70"/>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200"/>
              <a:buFont typeface="Arial"/>
              <a:buNone/>
            </a:pPr>
            <a:r>
              <a:rPr lang="en" sz="2100"/>
              <a:t>Measures the responsiveness in quantity demanded of one good to changes in the price of another good.</a:t>
            </a:r>
            <a:endParaRPr sz="2100">
              <a:solidFill>
                <a:srgbClr val="993300"/>
              </a:solidFill>
            </a:endParaRPr>
          </a:p>
          <a:p>
            <a:pPr marL="0" lvl="0" indent="0" algn="l" rtl="0">
              <a:spcBef>
                <a:spcPts val="0"/>
              </a:spcBef>
              <a:spcAft>
                <a:spcPts val="0"/>
              </a:spcAft>
              <a:buNone/>
            </a:pPr>
            <a:endParaRPr sz="2100" b="1"/>
          </a:p>
          <a:p>
            <a:pPr marL="914400" lvl="0" indent="0" algn="l" rtl="0">
              <a:lnSpc>
                <a:spcPct val="90000"/>
              </a:lnSpc>
              <a:spcBef>
                <a:spcPts val="0"/>
              </a:spcBef>
              <a:spcAft>
                <a:spcPts val="0"/>
              </a:spcAft>
              <a:buNone/>
            </a:pPr>
            <a:endParaRPr sz="2100"/>
          </a:p>
        </p:txBody>
      </p:sp>
      <p:pic>
        <p:nvPicPr>
          <p:cNvPr id="632" name="Google Shape;632;p70"/>
          <p:cNvPicPr preferRelativeResize="0"/>
          <p:nvPr/>
        </p:nvPicPr>
        <p:blipFill rotWithShape="1">
          <a:blip r:embed="rId3">
            <a:alphaModFix/>
          </a:blip>
          <a:srcRect b="83539"/>
          <a:stretch/>
        </p:blipFill>
        <p:spPr>
          <a:xfrm>
            <a:off x="76200" y="1809750"/>
            <a:ext cx="5654040" cy="609600"/>
          </a:xfrm>
          <a:prstGeom prst="rect">
            <a:avLst/>
          </a:prstGeom>
          <a:noFill/>
          <a:ln>
            <a:noFill/>
          </a:ln>
        </p:spPr>
      </p:pic>
      <p:pic>
        <p:nvPicPr>
          <p:cNvPr id="633" name="Google Shape;633;p70"/>
          <p:cNvPicPr preferRelativeResize="0"/>
          <p:nvPr/>
        </p:nvPicPr>
        <p:blipFill rotWithShape="1">
          <a:blip r:embed="rId3">
            <a:alphaModFix/>
          </a:blip>
          <a:srcRect t="17078" b="53291"/>
          <a:stretch/>
        </p:blipFill>
        <p:spPr>
          <a:xfrm>
            <a:off x="228600" y="2495550"/>
            <a:ext cx="4319058" cy="838200"/>
          </a:xfrm>
          <a:prstGeom prst="rect">
            <a:avLst/>
          </a:prstGeom>
          <a:noFill/>
          <a:ln>
            <a:noFill/>
          </a:ln>
        </p:spPr>
      </p:pic>
      <p:pic>
        <p:nvPicPr>
          <p:cNvPr id="634" name="Google Shape;634;p70"/>
          <p:cNvPicPr preferRelativeResize="0"/>
          <p:nvPr/>
        </p:nvPicPr>
        <p:blipFill rotWithShape="1">
          <a:blip r:embed="rId3">
            <a:alphaModFix/>
          </a:blip>
          <a:srcRect t="50000" r="54716" b="20370"/>
          <a:stretch/>
        </p:blipFill>
        <p:spPr>
          <a:xfrm>
            <a:off x="304800" y="3486150"/>
            <a:ext cx="1955800" cy="838200"/>
          </a:xfrm>
          <a:prstGeom prst="rect">
            <a:avLst/>
          </a:prstGeom>
          <a:noFill/>
          <a:ln>
            <a:noFill/>
          </a:ln>
        </p:spPr>
      </p:pic>
      <p:pic>
        <p:nvPicPr>
          <p:cNvPr id="635" name="Google Shape;635;p70"/>
          <p:cNvPicPr preferRelativeResize="0"/>
          <p:nvPr/>
        </p:nvPicPr>
        <p:blipFill rotWithShape="1">
          <a:blip r:embed="rId3">
            <a:alphaModFix/>
          </a:blip>
          <a:srcRect t="79631" r="59574" b="-2675"/>
          <a:stretch/>
        </p:blipFill>
        <p:spPr>
          <a:xfrm>
            <a:off x="152400" y="4267200"/>
            <a:ext cx="2223407" cy="819150"/>
          </a:xfrm>
          <a:prstGeom prst="rect">
            <a:avLst/>
          </a:prstGeom>
          <a:noFill/>
          <a:ln w="9525" cap="flat" cmpd="sng">
            <a:solidFill>
              <a:schemeClr val="dk1"/>
            </a:solidFill>
            <a:prstDash val="solid"/>
            <a:miter lim="800000"/>
            <a:headEnd type="none" w="sm" len="sm"/>
            <a:tailEnd type="none" w="sm" len="sm"/>
          </a:ln>
        </p:spPr>
      </p:pic>
      <p:sp>
        <p:nvSpPr>
          <p:cNvPr id="636" name="Google Shape;636;p70"/>
          <p:cNvSpPr txBox="1"/>
          <p:nvPr/>
        </p:nvSpPr>
        <p:spPr>
          <a:xfrm>
            <a:off x="4724400" y="3596425"/>
            <a:ext cx="3583500" cy="1413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b="1" i="0" u="none" strike="noStrike" cap="none">
                <a:solidFill>
                  <a:srgbClr val="0000CC"/>
                </a:solidFill>
                <a:latin typeface="Lato"/>
                <a:ea typeface="Lato"/>
                <a:cs typeface="Lato"/>
                <a:sym typeface="Lato"/>
              </a:rPr>
              <a:t>where,</a:t>
            </a:r>
            <a:endParaRPr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b="1" i="0" u="none" strike="noStrike" cap="none">
                <a:solidFill>
                  <a:srgbClr val="0000CC"/>
                </a:solidFill>
                <a:latin typeface="Lato"/>
                <a:ea typeface="Lato"/>
                <a:cs typeface="Lato"/>
                <a:sym typeface="Lato"/>
              </a:rPr>
              <a:t>E</a:t>
            </a:r>
            <a:r>
              <a:rPr lang="en" b="1" i="0" u="none" strike="noStrike" cap="none" baseline="-25000">
                <a:solidFill>
                  <a:srgbClr val="0000CC"/>
                </a:solidFill>
                <a:latin typeface="Lato"/>
                <a:ea typeface="Lato"/>
                <a:cs typeface="Lato"/>
                <a:sym typeface="Lato"/>
              </a:rPr>
              <a:t>xY</a:t>
            </a:r>
            <a:r>
              <a:rPr lang="en" b="1" i="0" u="none" strike="noStrike" cap="none">
                <a:solidFill>
                  <a:srgbClr val="0000CC"/>
                </a:solidFill>
                <a:latin typeface="Lato"/>
                <a:ea typeface="Lato"/>
                <a:cs typeface="Lato"/>
                <a:sym typeface="Lato"/>
              </a:rPr>
              <a:t> = Coefficient of Elasticity of Demand</a:t>
            </a:r>
            <a:endParaRPr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b="1" i="0" u="none" strike="noStrike" cap="none">
                <a:solidFill>
                  <a:srgbClr val="0000CC"/>
                </a:solidFill>
                <a:latin typeface="Lato"/>
                <a:ea typeface="Lato"/>
                <a:cs typeface="Lato"/>
                <a:sym typeface="Lato"/>
              </a:rPr>
              <a:t>Q</a:t>
            </a:r>
            <a:r>
              <a:rPr lang="en" b="1" i="0" u="none" strike="noStrike" cap="none" baseline="-25000">
                <a:solidFill>
                  <a:srgbClr val="0000CC"/>
                </a:solidFill>
                <a:latin typeface="Lato"/>
                <a:ea typeface="Lato"/>
                <a:cs typeface="Lato"/>
                <a:sym typeface="Lato"/>
              </a:rPr>
              <a:t>x</a:t>
            </a:r>
            <a:r>
              <a:rPr lang="en" b="1" i="0" u="none" strike="noStrike" cap="none">
                <a:solidFill>
                  <a:srgbClr val="0000CC"/>
                </a:solidFill>
                <a:latin typeface="Lato"/>
                <a:ea typeface="Lato"/>
                <a:cs typeface="Lato"/>
                <a:sym typeface="Lato"/>
              </a:rPr>
              <a:t> = initial demand price for good X</a:t>
            </a:r>
            <a:endParaRPr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b="1" i="0" u="none" strike="noStrike" cap="none">
                <a:solidFill>
                  <a:srgbClr val="0000CC"/>
                </a:solidFill>
                <a:latin typeface="Lato"/>
                <a:ea typeface="Lato"/>
                <a:cs typeface="Lato"/>
                <a:sym typeface="Lato"/>
              </a:rPr>
              <a:t>∆Q</a:t>
            </a:r>
            <a:r>
              <a:rPr lang="en" b="1" i="0" u="none" strike="noStrike" cap="none" baseline="-25000">
                <a:solidFill>
                  <a:srgbClr val="0000CC"/>
                </a:solidFill>
                <a:latin typeface="Lato"/>
                <a:ea typeface="Lato"/>
                <a:cs typeface="Lato"/>
                <a:sym typeface="Lato"/>
              </a:rPr>
              <a:t>x</a:t>
            </a:r>
            <a:r>
              <a:rPr lang="en" b="1" i="0" u="none" strike="noStrike" cap="none">
                <a:solidFill>
                  <a:srgbClr val="0000CC"/>
                </a:solidFill>
                <a:latin typeface="Lato"/>
                <a:ea typeface="Lato"/>
                <a:cs typeface="Lato"/>
                <a:sym typeface="Lato"/>
              </a:rPr>
              <a:t> = change in demand for good X</a:t>
            </a:r>
            <a:endParaRPr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b="1" i="0" u="none" strike="noStrike" cap="none">
                <a:solidFill>
                  <a:srgbClr val="0000CC"/>
                </a:solidFill>
                <a:latin typeface="Lato"/>
                <a:ea typeface="Lato"/>
                <a:cs typeface="Lato"/>
                <a:sym typeface="Lato"/>
              </a:rPr>
              <a:t>P</a:t>
            </a:r>
            <a:r>
              <a:rPr lang="en" b="1" i="0" u="none" strike="noStrike" cap="none" baseline="-25000">
                <a:solidFill>
                  <a:srgbClr val="0000CC"/>
                </a:solidFill>
                <a:latin typeface="Lato"/>
                <a:ea typeface="Lato"/>
                <a:cs typeface="Lato"/>
                <a:sym typeface="Lato"/>
              </a:rPr>
              <a:t>Y</a:t>
            </a:r>
            <a:r>
              <a:rPr lang="en" b="1" i="0" u="none" strike="noStrike" cap="none">
                <a:solidFill>
                  <a:srgbClr val="0000CC"/>
                </a:solidFill>
                <a:latin typeface="Lato"/>
                <a:ea typeface="Lato"/>
                <a:cs typeface="Lato"/>
                <a:sym typeface="Lato"/>
              </a:rPr>
              <a:t> = initial price for good Y</a:t>
            </a:r>
            <a:endParaRPr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b="1" i="0" u="none" strike="noStrike" cap="none">
                <a:solidFill>
                  <a:srgbClr val="0000CC"/>
                </a:solidFill>
                <a:latin typeface="Lato"/>
                <a:ea typeface="Lato"/>
                <a:cs typeface="Lato"/>
                <a:sym typeface="Lato"/>
              </a:rPr>
              <a:t>∆ P</a:t>
            </a:r>
            <a:r>
              <a:rPr lang="en" b="1" i="0" u="none" strike="noStrike" cap="none" baseline="-25000">
                <a:solidFill>
                  <a:srgbClr val="0000CC"/>
                </a:solidFill>
                <a:latin typeface="Lato"/>
                <a:ea typeface="Lato"/>
                <a:cs typeface="Lato"/>
                <a:sym typeface="Lato"/>
              </a:rPr>
              <a:t>Y</a:t>
            </a:r>
            <a:r>
              <a:rPr lang="en" b="1" i="0" u="none" strike="noStrike" cap="none">
                <a:solidFill>
                  <a:srgbClr val="0000CC"/>
                </a:solidFill>
                <a:latin typeface="Lato"/>
                <a:ea typeface="Lato"/>
                <a:cs typeface="Lato"/>
                <a:sym typeface="Lato"/>
              </a:rPr>
              <a:t> = change in price for good Y</a:t>
            </a:r>
            <a:endParaRPr b="1" i="0" u="none" strike="noStrike" cap="none">
              <a:solidFill>
                <a:srgbClr val="0000CC"/>
              </a:solidFill>
              <a:latin typeface="Lato"/>
              <a:ea typeface="Lato"/>
              <a:cs typeface="Lato"/>
              <a:sym typeface="Lato"/>
            </a:endParaRPr>
          </a:p>
        </p:txBody>
      </p:sp>
      <p:sp>
        <p:nvSpPr>
          <p:cNvPr id="637" name="Google Shape;637;p70"/>
          <p:cNvSpPr txBox="1"/>
          <p:nvPr/>
        </p:nvSpPr>
        <p:spPr>
          <a:xfrm>
            <a:off x="6553200" y="1885950"/>
            <a:ext cx="20259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1800" b="1" i="0" u="none" strike="noStrike" cap="none">
                <a:solidFill>
                  <a:srgbClr val="FF0000"/>
                </a:solidFill>
                <a:latin typeface="Lato"/>
                <a:ea typeface="Lato"/>
                <a:cs typeface="Lato"/>
                <a:sym typeface="Lato"/>
              </a:rPr>
              <a:t>With Arc Method</a:t>
            </a:r>
            <a:endParaRPr sz="1800" b="1" i="0" u="none" strike="noStrike" cap="none">
              <a:solidFill>
                <a:srgbClr val="FF0000"/>
              </a:solidFill>
              <a:latin typeface="Lato"/>
              <a:ea typeface="Lato"/>
              <a:cs typeface="Lato"/>
              <a:sym typeface="Lato"/>
            </a:endParaRPr>
          </a:p>
        </p:txBody>
      </p:sp>
      <p:pic>
        <p:nvPicPr>
          <p:cNvPr id="638" name="Google Shape;638;p70"/>
          <p:cNvPicPr preferRelativeResize="0"/>
          <p:nvPr/>
        </p:nvPicPr>
        <p:blipFill rotWithShape="1">
          <a:blip r:embed="rId4">
            <a:alphaModFix/>
          </a:blip>
          <a:srcRect t="12625"/>
          <a:stretch/>
        </p:blipFill>
        <p:spPr>
          <a:xfrm>
            <a:off x="6557963" y="2266950"/>
            <a:ext cx="2128837" cy="1054500"/>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7"/>
                                        </p:tgtEl>
                                        <p:attrNameLst>
                                          <p:attrName>style.visibility</p:attrName>
                                        </p:attrNameLst>
                                      </p:cBhvr>
                                      <p:to>
                                        <p:strVal val="visible"/>
                                      </p:to>
                                    </p:set>
                                    <p:animEffect transition="in" filter="fade">
                                      <p:cBhvr>
                                        <p:cTn id="7" dur="1000"/>
                                        <p:tgtEl>
                                          <p:spTgt spid="6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38"/>
                                        </p:tgtEl>
                                        <p:attrNameLst>
                                          <p:attrName>style.visibility</p:attrName>
                                        </p:attrNameLst>
                                      </p:cBhvr>
                                      <p:to>
                                        <p:strVal val="visible"/>
                                      </p:to>
                                    </p:set>
                                    <p:animEffect transition="in" filter="fade">
                                      <p:cBhvr>
                                        <p:cTn id="12" dur="1000"/>
                                        <p:tgtEl>
                                          <p:spTgt spid="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1"/>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Types of Cross Price Elasticity of Demand </a:t>
            </a:r>
            <a:endParaRPr b="1">
              <a:solidFill>
                <a:srgbClr val="434343"/>
              </a:solidFill>
            </a:endParaRPr>
          </a:p>
        </p:txBody>
      </p:sp>
      <p:sp>
        <p:nvSpPr>
          <p:cNvPr id="644" name="Google Shape;644;p71"/>
          <p:cNvSpPr txBox="1"/>
          <p:nvPr/>
        </p:nvSpPr>
        <p:spPr>
          <a:xfrm>
            <a:off x="76200" y="971550"/>
            <a:ext cx="8763000" cy="4617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FF0000"/>
              </a:buClr>
              <a:buSzPts val="2400"/>
              <a:buFont typeface="Lato"/>
              <a:buAutoNum type="alphaLcPeriod"/>
            </a:pPr>
            <a:r>
              <a:rPr lang="en" sz="2400" b="1" i="0" u="none" strike="noStrike" cap="none">
                <a:solidFill>
                  <a:srgbClr val="FF0000"/>
                </a:solidFill>
                <a:latin typeface="Lato"/>
                <a:ea typeface="Lato"/>
                <a:cs typeface="Lato"/>
                <a:sym typeface="Lato"/>
              </a:rPr>
              <a:t>Positive Cross Elasticity of Demand where E</a:t>
            </a:r>
            <a:r>
              <a:rPr lang="en" sz="2400" b="1" i="0" u="none" strike="noStrike" cap="none" baseline="-25000">
                <a:solidFill>
                  <a:srgbClr val="FF0000"/>
                </a:solidFill>
                <a:latin typeface="Lato"/>
                <a:ea typeface="Lato"/>
                <a:cs typeface="Lato"/>
                <a:sym typeface="Lato"/>
              </a:rPr>
              <a:t>XY</a:t>
            </a:r>
            <a:r>
              <a:rPr lang="en" sz="2400" b="1" i="0" u="none" strike="noStrike" cap="none">
                <a:solidFill>
                  <a:srgbClr val="FF0000"/>
                </a:solidFill>
                <a:latin typeface="Lato"/>
                <a:ea typeface="Lato"/>
                <a:cs typeface="Lato"/>
                <a:sym typeface="Lato"/>
              </a:rPr>
              <a:t>&gt;0</a:t>
            </a:r>
            <a:endParaRPr sz="1400" i="0" u="none" strike="noStrike" cap="none">
              <a:solidFill>
                <a:srgbClr val="000000"/>
              </a:solidFill>
              <a:latin typeface="Lato"/>
              <a:ea typeface="Lato"/>
              <a:cs typeface="Lato"/>
              <a:sym typeface="Lato"/>
            </a:endParaRPr>
          </a:p>
        </p:txBody>
      </p:sp>
      <p:sp>
        <p:nvSpPr>
          <p:cNvPr id="645" name="Google Shape;645;p71"/>
          <p:cNvSpPr txBox="1"/>
          <p:nvPr/>
        </p:nvSpPr>
        <p:spPr>
          <a:xfrm>
            <a:off x="0" y="2266950"/>
            <a:ext cx="8763000" cy="4617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400"/>
              <a:buFont typeface="Arial"/>
              <a:buNone/>
            </a:pPr>
            <a:r>
              <a:rPr lang="en" sz="2400" b="1" i="0" u="none" strike="noStrike" cap="none">
                <a:solidFill>
                  <a:srgbClr val="800000"/>
                </a:solidFill>
                <a:latin typeface="Lato"/>
                <a:ea typeface="Lato"/>
                <a:cs typeface="Lato"/>
                <a:sym typeface="Lato"/>
              </a:rPr>
              <a:t>b.   Negative Cross Elasticity of Demand where E</a:t>
            </a:r>
            <a:r>
              <a:rPr lang="en" sz="2400" b="1" i="0" u="none" strike="noStrike" cap="none" baseline="-25000">
                <a:solidFill>
                  <a:srgbClr val="800000"/>
                </a:solidFill>
                <a:latin typeface="Lato"/>
                <a:ea typeface="Lato"/>
                <a:cs typeface="Lato"/>
                <a:sym typeface="Lato"/>
              </a:rPr>
              <a:t>XY </a:t>
            </a:r>
            <a:r>
              <a:rPr lang="en" sz="2400" b="1" i="0" u="none" strike="noStrike" cap="none">
                <a:solidFill>
                  <a:srgbClr val="800000"/>
                </a:solidFill>
                <a:latin typeface="Lato"/>
                <a:ea typeface="Lato"/>
                <a:cs typeface="Lato"/>
                <a:sym typeface="Lato"/>
              </a:rPr>
              <a:t>&lt; 0</a:t>
            </a:r>
            <a:endParaRPr sz="1400" i="0" u="none" strike="noStrike" cap="none">
              <a:solidFill>
                <a:srgbClr val="000000"/>
              </a:solidFill>
              <a:latin typeface="Lato"/>
              <a:ea typeface="Lato"/>
              <a:cs typeface="Lato"/>
              <a:sym typeface="Lato"/>
            </a:endParaRPr>
          </a:p>
        </p:txBody>
      </p:sp>
      <p:sp>
        <p:nvSpPr>
          <p:cNvPr id="646" name="Google Shape;646;p71"/>
          <p:cNvSpPr txBox="1"/>
          <p:nvPr/>
        </p:nvSpPr>
        <p:spPr>
          <a:xfrm>
            <a:off x="0" y="3486150"/>
            <a:ext cx="8763000" cy="4617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000000"/>
              </a:buClr>
              <a:buSzPts val="2400"/>
              <a:buFont typeface="Arial"/>
              <a:buNone/>
            </a:pPr>
            <a:r>
              <a:rPr lang="en" sz="2400" b="1" i="0" u="none" strike="noStrike" cap="none">
                <a:solidFill>
                  <a:srgbClr val="006800"/>
                </a:solidFill>
                <a:latin typeface="Lato"/>
                <a:ea typeface="Lato"/>
                <a:cs typeface="Lato"/>
                <a:sym typeface="Lato"/>
              </a:rPr>
              <a:t>c.   Zero Cross Elasticity of Demand where E</a:t>
            </a:r>
            <a:r>
              <a:rPr lang="en" sz="2400" b="1" i="0" u="none" strike="noStrike" cap="none" baseline="-25000">
                <a:solidFill>
                  <a:srgbClr val="006800"/>
                </a:solidFill>
                <a:latin typeface="Lato"/>
                <a:ea typeface="Lato"/>
                <a:cs typeface="Lato"/>
                <a:sym typeface="Lato"/>
              </a:rPr>
              <a:t>XY </a:t>
            </a:r>
            <a:r>
              <a:rPr lang="en" sz="2400" b="1" i="0" u="none" strike="noStrike" cap="none">
                <a:solidFill>
                  <a:srgbClr val="006800"/>
                </a:solidFill>
                <a:latin typeface="Lato"/>
                <a:ea typeface="Lato"/>
                <a:cs typeface="Lato"/>
                <a:sym typeface="Lato"/>
              </a:rPr>
              <a:t>= 0</a:t>
            </a:r>
            <a:endParaRPr sz="1400" i="0" u="none" strike="noStrike" cap="none">
              <a:solidFill>
                <a:srgbClr val="000000"/>
              </a:solidFill>
              <a:latin typeface="Lato"/>
              <a:ea typeface="Lato"/>
              <a:cs typeface="Lato"/>
              <a:sym typeface="Lato"/>
            </a:endParaRPr>
          </a:p>
        </p:txBody>
      </p:sp>
      <p:sp>
        <p:nvSpPr>
          <p:cNvPr id="647" name="Google Shape;647;p71"/>
          <p:cNvSpPr txBox="1"/>
          <p:nvPr/>
        </p:nvSpPr>
        <p:spPr>
          <a:xfrm>
            <a:off x="6211400" y="1524150"/>
            <a:ext cx="264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0000CC"/>
                </a:solidFill>
                <a:latin typeface="Lato"/>
                <a:ea typeface="Lato"/>
                <a:cs typeface="Lato"/>
                <a:sym typeface="Lato"/>
              </a:rPr>
              <a:t>Substitute Goods</a:t>
            </a:r>
            <a:endParaRPr sz="1800" b="1">
              <a:solidFill>
                <a:srgbClr val="0000CC"/>
              </a:solidFill>
              <a:latin typeface="Lato"/>
              <a:ea typeface="Lato"/>
              <a:cs typeface="Lato"/>
              <a:sym typeface="Lato"/>
            </a:endParaRPr>
          </a:p>
        </p:txBody>
      </p:sp>
      <p:sp>
        <p:nvSpPr>
          <p:cNvPr id="648" name="Google Shape;648;p71"/>
          <p:cNvSpPr txBox="1"/>
          <p:nvPr/>
        </p:nvSpPr>
        <p:spPr>
          <a:xfrm>
            <a:off x="6211400" y="2895750"/>
            <a:ext cx="264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0000CC"/>
                </a:solidFill>
                <a:latin typeface="Lato"/>
                <a:ea typeface="Lato"/>
                <a:cs typeface="Lato"/>
                <a:sym typeface="Lato"/>
              </a:rPr>
              <a:t>Complement Goods</a:t>
            </a:r>
            <a:endParaRPr sz="1800" b="1">
              <a:solidFill>
                <a:srgbClr val="0000CC"/>
              </a:solidFill>
              <a:latin typeface="Lato"/>
              <a:ea typeface="Lato"/>
              <a:cs typeface="Lato"/>
              <a:sym typeface="Lato"/>
            </a:endParaRPr>
          </a:p>
        </p:txBody>
      </p:sp>
      <p:sp>
        <p:nvSpPr>
          <p:cNvPr id="649" name="Google Shape;649;p71"/>
          <p:cNvSpPr txBox="1"/>
          <p:nvPr/>
        </p:nvSpPr>
        <p:spPr>
          <a:xfrm>
            <a:off x="6211400" y="4038750"/>
            <a:ext cx="264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solidFill>
                  <a:srgbClr val="0000CC"/>
                </a:solidFill>
                <a:latin typeface="Lato"/>
                <a:ea typeface="Lato"/>
                <a:cs typeface="Lato"/>
                <a:sym typeface="Lato"/>
              </a:rPr>
              <a:t>Independent Goods</a:t>
            </a:r>
            <a:endParaRPr sz="1800" b="1">
              <a:solidFill>
                <a:srgbClr val="0000CC"/>
              </a:solidFill>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4"/>
                                        </p:tgtEl>
                                        <p:attrNameLst>
                                          <p:attrName>style.visibility</p:attrName>
                                        </p:attrNameLst>
                                      </p:cBhvr>
                                      <p:to>
                                        <p:strVal val="visible"/>
                                      </p:to>
                                    </p:set>
                                    <p:animEffect transition="in" filter="fade">
                                      <p:cBhvr>
                                        <p:cTn id="7" dur="1000"/>
                                        <p:tgtEl>
                                          <p:spTgt spid="6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7"/>
                                        </p:tgtEl>
                                        <p:attrNameLst>
                                          <p:attrName>style.visibility</p:attrName>
                                        </p:attrNameLst>
                                      </p:cBhvr>
                                      <p:to>
                                        <p:strVal val="visible"/>
                                      </p:to>
                                    </p:set>
                                    <p:animEffect transition="in" filter="fade">
                                      <p:cBhvr>
                                        <p:cTn id="12" dur="1000"/>
                                        <p:tgtEl>
                                          <p:spTgt spid="6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5"/>
                                        </p:tgtEl>
                                        <p:attrNameLst>
                                          <p:attrName>style.visibility</p:attrName>
                                        </p:attrNameLst>
                                      </p:cBhvr>
                                      <p:to>
                                        <p:strVal val="visible"/>
                                      </p:to>
                                    </p:set>
                                    <p:animEffect transition="in" filter="fade">
                                      <p:cBhvr>
                                        <p:cTn id="17" dur="1000"/>
                                        <p:tgtEl>
                                          <p:spTgt spid="6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48"/>
                                        </p:tgtEl>
                                        <p:attrNameLst>
                                          <p:attrName>style.visibility</p:attrName>
                                        </p:attrNameLst>
                                      </p:cBhvr>
                                      <p:to>
                                        <p:strVal val="visible"/>
                                      </p:to>
                                    </p:set>
                                    <p:animEffect transition="in" filter="fade">
                                      <p:cBhvr>
                                        <p:cTn id="22" dur="1000"/>
                                        <p:tgtEl>
                                          <p:spTgt spid="6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6"/>
                                        </p:tgtEl>
                                        <p:attrNameLst>
                                          <p:attrName>style.visibility</p:attrName>
                                        </p:attrNameLst>
                                      </p:cBhvr>
                                      <p:to>
                                        <p:strVal val="visible"/>
                                      </p:to>
                                    </p:set>
                                    <p:animEffect transition="in" filter="fade">
                                      <p:cBhvr>
                                        <p:cTn id="27" dur="1000"/>
                                        <p:tgtEl>
                                          <p:spTgt spid="64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49"/>
                                        </p:tgtEl>
                                        <p:attrNameLst>
                                          <p:attrName>style.visibility</p:attrName>
                                        </p:attrNameLst>
                                      </p:cBhvr>
                                      <p:to>
                                        <p:strVal val="visible"/>
                                      </p:to>
                                    </p:set>
                                    <p:animEffect transition="in" filter="fade">
                                      <p:cBhvr>
                                        <p:cTn id="32" dur="1000"/>
                                        <p:tgtEl>
                                          <p:spTgt spid="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2"/>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3200"/>
              <a:buFont typeface="Arial"/>
              <a:buNone/>
            </a:pPr>
            <a:r>
              <a:rPr lang="en" sz="2100"/>
              <a:t>Measures the responsiveness in quantity demanded to changes in advertisement.</a:t>
            </a:r>
            <a:endParaRPr sz="2100">
              <a:solidFill>
                <a:srgbClr val="000000"/>
              </a:solidFill>
            </a:endParaRPr>
          </a:p>
          <a:p>
            <a:pPr marL="0" lvl="0" indent="0" algn="l" rtl="0">
              <a:spcBef>
                <a:spcPts val="0"/>
              </a:spcBef>
              <a:spcAft>
                <a:spcPts val="0"/>
              </a:spcAft>
              <a:buClr>
                <a:srgbClr val="000000"/>
              </a:buClr>
              <a:buSzPts val="3600"/>
              <a:buFont typeface="Arial"/>
              <a:buNone/>
            </a:pPr>
            <a:endParaRPr sz="2100" b="1"/>
          </a:p>
          <a:p>
            <a:pPr marL="914400" lvl="0" indent="0" algn="l" rtl="0">
              <a:lnSpc>
                <a:spcPct val="90000"/>
              </a:lnSpc>
              <a:spcBef>
                <a:spcPts val="0"/>
              </a:spcBef>
              <a:spcAft>
                <a:spcPts val="0"/>
              </a:spcAft>
              <a:buNone/>
            </a:pPr>
            <a:endParaRPr sz="2100"/>
          </a:p>
        </p:txBody>
      </p:sp>
      <p:sp>
        <p:nvSpPr>
          <p:cNvPr id="655" name="Google Shape;655;p72"/>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Advertisement Elasticity of Demand </a:t>
            </a:r>
            <a:endParaRPr b="1">
              <a:solidFill>
                <a:srgbClr val="434343"/>
              </a:solidFill>
            </a:endParaRPr>
          </a:p>
        </p:txBody>
      </p:sp>
      <p:pic>
        <p:nvPicPr>
          <p:cNvPr id="656" name="Google Shape;656;p72"/>
          <p:cNvPicPr preferRelativeResize="0"/>
          <p:nvPr/>
        </p:nvPicPr>
        <p:blipFill rotWithShape="1">
          <a:blip r:embed="rId3">
            <a:alphaModFix/>
          </a:blip>
          <a:srcRect/>
          <a:stretch/>
        </p:blipFill>
        <p:spPr>
          <a:xfrm>
            <a:off x="0" y="1885950"/>
            <a:ext cx="5577840" cy="685800"/>
          </a:xfrm>
          <a:prstGeom prst="rect">
            <a:avLst/>
          </a:prstGeom>
          <a:noFill/>
          <a:ln>
            <a:noFill/>
          </a:ln>
        </p:spPr>
      </p:pic>
      <p:pic>
        <p:nvPicPr>
          <p:cNvPr id="657" name="Google Shape;657;p72"/>
          <p:cNvPicPr preferRelativeResize="0"/>
          <p:nvPr/>
        </p:nvPicPr>
        <p:blipFill rotWithShape="1">
          <a:blip r:embed="rId4">
            <a:alphaModFix/>
          </a:blip>
          <a:srcRect r="44255"/>
          <a:stretch/>
        </p:blipFill>
        <p:spPr>
          <a:xfrm>
            <a:off x="448491" y="2647950"/>
            <a:ext cx="1151709" cy="990600"/>
          </a:xfrm>
          <a:prstGeom prst="rect">
            <a:avLst/>
          </a:prstGeom>
          <a:noFill/>
          <a:ln>
            <a:noFill/>
          </a:ln>
        </p:spPr>
      </p:pic>
      <p:pic>
        <p:nvPicPr>
          <p:cNvPr id="658" name="Google Shape;658;p72"/>
          <p:cNvPicPr preferRelativeResize="0"/>
          <p:nvPr/>
        </p:nvPicPr>
        <p:blipFill rotWithShape="1">
          <a:blip r:embed="rId5">
            <a:alphaModFix/>
          </a:blip>
          <a:srcRect/>
          <a:stretch/>
        </p:blipFill>
        <p:spPr>
          <a:xfrm>
            <a:off x="228600" y="3790950"/>
            <a:ext cx="1736387" cy="685800"/>
          </a:xfrm>
          <a:prstGeom prst="rect">
            <a:avLst/>
          </a:prstGeom>
          <a:noFill/>
          <a:ln w="9525" cap="flat" cmpd="sng">
            <a:solidFill>
              <a:schemeClr val="dk1"/>
            </a:solidFill>
            <a:prstDash val="solid"/>
            <a:miter lim="800000"/>
            <a:headEnd type="none" w="sm" len="sm"/>
            <a:tailEnd type="none" w="sm" len="sm"/>
          </a:ln>
        </p:spPr>
      </p:pic>
      <p:sp>
        <p:nvSpPr>
          <p:cNvPr id="659" name="Google Shape;659;p72"/>
          <p:cNvSpPr txBox="1"/>
          <p:nvPr/>
        </p:nvSpPr>
        <p:spPr>
          <a:xfrm>
            <a:off x="3979150" y="3375425"/>
            <a:ext cx="5053200" cy="1634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1700" b="1" i="0" u="none" strike="noStrike" cap="none">
                <a:solidFill>
                  <a:srgbClr val="0000CC"/>
                </a:solidFill>
                <a:latin typeface="Lato"/>
                <a:ea typeface="Lato"/>
                <a:cs typeface="Lato"/>
                <a:sym typeface="Lato"/>
              </a:rPr>
              <a:t>where,</a:t>
            </a:r>
            <a:endParaRPr sz="17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1700" b="1" i="0" u="none" strike="noStrike" cap="none">
                <a:solidFill>
                  <a:srgbClr val="0000CC"/>
                </a:solidFill>
                <a:latin typeface="Lato"/>
                <a:ea typeface="Lato"/>
                <a:cs typeface="Lato"/>
                <a:sym typeface="Lato"/>
              </a:rPr>
              <a:t>E</a:t>
            </a:r>
            <a:r>
              <a:rPr lang="en" sz="1700" b="1" i="0" u="none" strike="noStrike" cap="none" baseline="-25000">
                <a:solidFill>
                  <a:srgbClr val="0000CC"/>
                </a:solidFill>
                <a:latin typeface="Lato"/>
                <a:ea typeface="Lato"/>
                <a:cs typeface="Lato"/>
                <a:sym typeface="Lato"/>
              </a:rPr>
              <a:t>Y</a:t>
            </a:r>
            <a:r>
              <a:rPr lang="en" sz="1700" b="1" i="0" u="none" strike="noStrike" cap="none">
                <a:solidFill>
                  <a:srgbClr val="0000CC"/>
                </a:solidFill>
                <a:latin typeface="Lato"/>
                <a:ea typeface="Lato"/>
                <a:cs typeface="Lato"/>
                <a:sym typeface="Lato"/>
              </a:rPr>
              <a:t> = Coefficient of Elasticity of Demand</a:t>
            </a:r>
            <a:endParaRPr sz="17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1700" b="1" i="0" u="none" strike="noStrike" cap="none">
                <a:solidFill>
                  <a:srgbClr val="0000CC"/>
                </a:solidFill>
                <a:latin typeface="Lato"/>
                <a:ea typeface="Lato"/>
                <a:cs typeface="Lato"/>
                <a:sym typeface="Lato"/>
              </a:rPr>
              <a:t>Q = initial demand</a:t>
            </a:r>
            <a:endParaRPr sz="17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1700" b="1" i="0" u="none" strike="noStrike" cap="none">
                <a:solidFill>
                  <a:srgbClr val="0000CC"/>
                </a:solidFill>
                <a:latin typeface="Lato"/>
                <a:ea typeface="Lato"/>
                <a:cs typeface="Lato"/>
                <a:sym typeface="Lato"/>
              </a:rPr>
              <a:t>∆Q = change in demand</a:t>
            </a:r>
            <a:endParaRPr sz="17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1700" b="1" i="0" u="none" strike="noStrike" cap="none">
                <a:solidFill>
                  <a:srgbClr val="0000CC"/>
                </a:solidFill>
                <a:latin typeface="Lato"/>
                <a:ea typeface="Lato"/>
                <a:cs typeface="Lato"/>
                <a:sym typeface="Lato"/>
              </a:rPr>
              <a:t>A = initial advertisement expenditure</a:t>
            </a:r>
            <a:endParaRPr sz="1700" i="0" u="none" strike="noStrike" cap="none">
              <a:solidFill>
                <a:srgbClr val="000000"/>
              </a:solidFill>
              <a:latin typeface="Lato"/>
              <a:ea typeface="Lato"/>
              <a:cs typeface="Lato"/>
              <a:sym typeface="Lato"/>
            </a:endParaRPr>
          </a:p>
          <a:p>
            <a:pPr marL="0" marR="0" lvl="0" indent="0" algn="l" rtl="0">
              <a:lnSpc>
                <a:spcPct val="100000"/>
              </a:lnSpc>
              <a:spcBef>
                <a:spcPts val="0"/>
              </a:spcBef>
              <a:spcAft>
                <a:spcPts val="0"/>
              </a:spcAft>
              <a:buClr>
                <a:srgbClr val="000000"/>
              </a:buClr>
              <a:buSzPts val="2000"/>
              <a:buFont typeface="Arial"/>
              <a:buNone/>
            </a:pPr>
            <a:r>
              <a:rPr lang="en" sz="1700" b="1" i="0" u="none" strike="noStrike" cap="none">
                <a:solidFill>
                  <a:srgbClr val="0000CC"/>
                </a:solidFill>
                <a:latin typeface="Lato"/>
                <a:ea typeface="Lato"/>
                <a:cs typeface="Lato"/>
                <a:sym typeface="Lato"/>
              </a:rPr>
              <a:t>∆ A = change in advertisement expenditure</a:t>
            </a:r>
            <a:endParaRPr sz="1700" b="1" i="0" u="none" strike="noStrike" cap="none">
              <a:solidFill>
                <a:srgbClr val="0000CC"/>
              </a:solidFill>
              <a:latin typeface="Lato"/>
              <a:ea typeface="Lato"/>
              <a:cs typeface="Lato"/>
              <a:sym typeface="Lato"/>
            </a:endParaRPr>
          </a:p>
        </p:txBody>
      </p:sp>
      <p:sp>
        <p:nvSpPr>
          <p:cNvPr id="660" name="Google Shape;660;p72"/>
          <p:cNvSpPr txBox="1"/>
          <p:nvPr/>
        </p:nvSpPr>
        <p:spPr>
          <a:xfrm>
            <a:off x="6660861" y="1516618"/>
            <a:ext cx="2025900" cy="40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1800" b="1" i="0" u="none" strike="noStrike" cap="none">
                <a:solidFill>
                  <a:srgbClr val="FF0000"/>
                </a:solidFill>
                <a:latin typeface="Lato"/>
                <a:ea typeface="Lato"/>
                <a:cs typeface="Lato"/>
                <a:sym typeface="Lato"/>
              </a:rPr>
              <a:t>With Arc Method</a:t>
            </a:r>
            <a:endParaRPr sz="1800" b="1" i="0" u="none" strike="noStrike" cap="none">
              <a:solidFill>
                <a:srgbClr val="FF0000"/>
              </a:solidFill>
              <a:latin typeface="Lato"/>
              <a:ea typeface="Lato"/>
              <a:cs typeface="Lato"/>
              <a:sym typeface="Lato"/>
            </a:endParaRPr>
          </a:p>
        </p:txBody>
      </p:sp>
      <p:pic>
        <p:nvPicPr>
          <p:cNvPr id="661" name="Google Shape;661;p72"/>
          <p:cNvPicPr preferRelativeResize="0"/>
          <p:nvPr/>
        </p:nvPicPr>
        <p:blipFill rotWithShape="1">
          <a:blip r:embed="rId6">
            <a:alphaModFix/>
          </a:blip>
          <a:srcRect/>
          <a:stretch/>
        </p:blipFill>
        <p:spPr>
          <a:xfrm>
            <a:off x="6705600" y="1885950"/>
            <a:ext cx="2133600" cy="1171731"/>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0"/>
                                        </p:tgtEl>
                                        <p:attrNameLst>
                                          <p:attrName>style.visibility</p:attrName>
                                        </p:attrNameLst>
                                      </p:cBhvr>
                                      <p:to>
                                        <p:strVal val="visible"/>
                                      </p:to>
                                    </p:set>
                                    <p:animEffect transition="in" filter="fade">
                                      <p:cBhvr>
                                        <p:cTn id="7" dur="1000"/>
                                        <p:tgtEl>
                                          <p:spTgt spid="6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1"/>
                                        </p:tgtEl>
                                        <p:attrNameLst>
                                          <p:attrName>style.visibility</p:attrName>
                                        </p:attrNameLst>
                                      </p:cBhvr>
                                      <p:to>
                                        <p:strVal val="visible"/>
                                      </p:to>
                                    </p:set>
                                    <p:animEffect transition="in" filter="fade">
                                      <p:cBhvr>
                                        <p:cTn id="12" dur="10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73"/>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Types of Advertisement Elasticity of Demand </a:t>
            </a:r>
            <a:endParaRPr b="1">
              <a:solidFill>
                <a:srgbClr val="434343"/>
              </a:solidFill>
            </a:endParaRPr>
          </a:p>
        </p:txBody>
      </p:sp>
      <p:sp>
        <p:nvSpPr>
          <p:cNvPr id="667" name="Google Shape;667;p73"/>
          <p:cNvSpPr txBox="1"/>
          <p:nvPr/>
        </p:nvSpPr>
        <p:spPr>
          <a:xfrm>
            <a:off x="76200" y="971550"/>
            <a:ext cx="76200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100" b="1" i="0" u="none" strike="noStrike" cap="none">
                <a:solidFill>
                  <a:srgbClr val="FF0000"/>
                </a:solidFill>
                <a:latin typeface="Lato"/>
                <a:ea typeface="Lato"/>
                <a:cs typeface="Lato"/>
                <a:sym typeface="Lato"/>
              </a:rPr>
              <a:t>(i) Advertisement Elasticity Greater Than Unity or E</a:t>
            </a:r>
            <a:r>
              <a:rPr lang="en" sz="2100" b="1" i="0" u="none" strike="noStrike" cap="none" baseline="-25000">
                <a:solidFill>
                  <a:srgbClr val="FF0000"/>
                </a:solidFill>
                <a:latin typeface="Lato"/>
                <a:ea typeface="Lato"/>
                <a:cs typeface="Lato"/>
                <a:sym typeface="Lato"/>
              </a:rPr>
              <a:t>A</a:t>
            </a:r>
            <a:r>
              <a:rPr lang="en" sz="2100" b="1" i="0" u="none" strike="noStrike" cap="none">
                <a:solidFill>
                  <a:srgbClr val="FF0000"/>
                </a:solidFill>
                <a:latin typeface="Lato"/>
                <a:ea typeface="Lato"/>
                <a:cs typeface="Lato"/>
                <a:sym typeface="Lato"/>
              </a:rPr>
              <a:t>&gt;1</a:t>
            </a:r>
            <a:endParaRPr sz="2100" b="1" i="0" u="none" strike="noStrike" cap="none">
              <a:solidFill>
                <a:srgbClr val="FF0000"/>
              </a:solidFill>
              <a:latin typeface="Lato"/>
              <a:ea typeface="Lato"/>
              <a:cs typeface="Lato"/>
              <a:sym typeface="Lato"/>
            </a:endParaRPr>
          </a:p>
        </p:txBody>
      </p:sp>
      <p:sp>
        <p:nvSpPr>
          <p:cNvPr id="668" name="Google Shape;668;p73"/>
          <p:cNvSpPr txBox="1"/>
          <p:nvPr/>
        </p:nvSpPr>
        <p:spPr>
          <a:xfrm>
            <a:off x="79355" y="1657350"/>
            <a:ext cx="7222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100" b="1" i="0" u="none" strike="noStrike" cap="none">
                <a:solidFill>
                  <a:srgbClr val="660033"/>
                </a:solidFill>
                <a:latin typeface="Lato"/>
                <a:ea typeface="Lato"/>
                <a:cs typeface="Lato"/>
                <a:sym typeface="Lato"/>
              </a:rPr>
              <a:t>(ii) Advertisement Elasticity Less Than Unity or E</a:t>
            </a:r>
            <a:r>
              <a:rPr lang="en" sz="2100" b="1" i="0" u="none" strike="noStrike" cap="none" baseline="-25000">
                <a:solidFill>
                  <a:srgbClr val="660033"/>
                </a:solidFill>
                <a:latin typeface="Lato"/>
                <a:ea typeface="Lato"/>
                <a:cs typeface="Lato"/>
                <a:sym typeface="Lato"/>
              </a:rPr>
              <a:t>A</a:t>
            </a:r>
            <a:r>
              <a:rPr lang="en" sz="2100" b="1" i="0" u="none" strike="noStrike" cap="none">
                <a:solidFill>
                  <a:srgbClr val="660033"/>
                </a:solidFill>
                <a:latin typeface="Lato"/>
                <a:ea typeface="Lato"/>
                <a:cs typeface="Lato"/>
                <a:sym typeface="Lato"/>
              </a:rPr>
              <a:t>&lt;1</a:t>
            </a:r>
            <a:endParaRPr sz="2100" b="1" i="0" u="none" strike="noStrike" cap="none">
              <a:solidFill>
                <a:srgbClr val="660033"/>
              </a:solidFill>
              <a:latin typeface="Lato"/>
              <a:ea typeface="Lato"/>
              <a:cs typeface="Lato"/>
              <a:sym typeface="Lato"/>
            </a:endParaRPr>
          </a:p>
        </p:txBody>
      </p:sp>
      <p:sp>
        <p:nvSpPr>
          <p:cNvPr id="669" name="Google Shape;669;p73"/>
          <p:cNvSpPr txBox="1"/>
          <p:nvPr/>
        </p:nvSpPr>
        <p:spPr>
          <a:xfrm>
            <a:off x="76200" y="2400240"/>
            <a:ext cx="70725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100" b="1" i="0" u="none" strike="noStrike" cap="none">
                <a:solidFill>
                  <a:srgbClr val="003300"/>
                </a:solidFill>
                <a:latin typeface="Lato"/>
                <a:ea typeface="Lato"/>
                <a:cs typeface="Lato"/>
                <a:sym typeface="Lato"/>
              </a:rPr>
              <a:t>(iii) Advertisement Elasticity Equal to Unity or E</a:t>
            </a:r>
            <a:r>
              <a:rPr lang="en" sz="2100" b="1" i="0" u="none" strike="noStrike" cap="none" baseline="-25000">
                <a:solidFill>
                  <a:srgbClr val="003300"/>
                </a:solidFill>
                <a:latin typeface="Lato"/>
                <a:ea typeface="Lato"/>
                <a:cs typeface="Lato"/>
                <a:sym typeface="Lato"/>
              </a:rPr>
              <a:t>A</a:t>
            </a:r>
            <a:r>
              <a:rPr lang="en" sz="2100" b="1" i="0" u="none" strike="noStrike" cap="none">
                <a:solidFill>
                  <a:srgbClr val="003300"/>
                </a:solidFill>
                <a:latin typeface="Lato"/>
                <a:ea typeface="Lato"/>
                <a:cs typeface="Lato"/>
                <a:sym typeface="Lato"/>
              </a:rPr>
              <a:t>=1</a:t>
            </a:r>
            <a:endParaRPr sz="2100" b="1" i="0" u="none" strike="noStrike" cap="none">
              <a:solidFill>
                <a:srgbClr val="003300"/>
              </a:solidFill>
              <a:latin typeface="Lato"/>
              <a:ea typeface="Lato"/>
              <a:cs typeface="Lato"/>
              <a:sym typeface="Lato"/>
            </a:endParaRPr>
          </a:p>
        </p:txBody>
      </p:sp>
      <p:sp>
        <p:nvSpPr>
          <p:cNvPr id="670" name="Google Shape;670;p73"/>
          <p:cNvSpPr txBox="1"/>
          <p:nvPr/>
        </p:nvSpPr>
        <p:spPr>
          <a:xfrm>
            <a:off x="94575" y="3371750"/>
            <a:ext cx="8770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solidFill>
                  <a:srgbClr val="111111"/>
                </a:solidFill>
                <a:highlight>
                  <a:srgbClr val="FFFFFF"/>
                </a:highlight>
                <a:latin typeface="Lato"/>
                <a:ea typeface="Lato"/>
                <a:cs typeface="Lato"/>
                <a:sym typeface="Lato"/>
              </a:rPr>
              <a:t>In a sector where all competitors advertise at the same level, additional advertising may not have a direct effect on sales.</a:t>
            </a:r>
            <a:endParaRPr sz="2100">
              <a:solidFill>
                <a:srgbClr val="111111"/>
              </a:solidFill>
              <a:highlight>
                <a:srgbClr val="FFFFFF"/>
              </a:highlight>
              <a:latin typeface="Lato"/>
              <a:ea typeface="Lato"/>
              <a:cs typeface="Lato"/>
              <a:sym typeface="Lato"/>
            </a:endParaRPr>
          </a:p>
          <a:p>
            <a:pPr marL="0" lvl="0" indent="0" algn="l" rtl="0">
              <a:spcBef>
                <a:spcPts val="0"/>
              </a:spcBef>
              <a:spcAft>
                <a:spcPts val="0"/>
              </a:spcAft>
              <a:buNone/>
            </a:pPr>
            <a:endParaRPr sz="2100">
              <a:solidFill>
                <a:srgbClr val="111111"/>
              </a:solidFill>
              <a:highlight>
                <a:srgbClr val="FFFFFF"/>
              </a:highlight>
              <a:latin typeface="Lato"/>
              <a:ea typeface="Lato"/>
              <a:cs typeface="Lato"/>
              <a:sym typeface="Lato"/>
            </a:endParaRPr>
          </a:p>
          <a:p>
            <a:pPr marL="0" lvl="0" indent="0" algn="l" rtl="0">
              <a:spcBef>
                <a:spcPts val="0"/>
              </a:spcBef>
              <a:spcAft>
                <a:spcPts val="0"/>
              </a:spcAft>
              <a:buNone/>
            </a:pPr>
            <a:r>
              <a:rPr lang="en" sz="2100">
                <a:solidFill>
                  <a:srgbClr val="111111"/>
                </a:solidFill>
                <a:highlight>
                  <a:srgbClr val="FFFFFF"/>
                </a:highlight>
                <a:latin typeface="Lato"/>
                <a:ea typeface="Lato"/>
                <a:cs typeface="Lato"/>
                <a:sym typeface="Lato"/>
              </a:rPr>
              <a:t>AEDs can vary widely based on brand.</a:t>
            </a:r>
            <a:endParaRPr sz="2100">
              <a:solidFill>
                <a:srgbClr val="111111"/>
              </a:solidFill>
              <a:highlight>
                <a:srgbClr val="FFFFFF"/>
              </a:highlight>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7"/>
                                        </p:tgtEl>
                                        <p:attrNameLst>
                                          <p:attrName>style.visibility</p:attrName>
                                        </p:attrNameLst>
                                      </p:cBhvr>
                                      <p:to>
                                        <p:strVal val="visible"/>
                                      </p:to>
                                    </p:set>
                                    <p:animEffect transition="in" filter="fade">
                                      <p:cBhvr>
                                        <p:cTn id="7" dur="1000"/>
                                        <p:tgtEl>
                                          <p:spTgt spid="6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8"/>
                                        </p:tgtEl>
                                        <p:attrNameLst>
                                          <p:attrName>style.visibility</p:attrName>
                                        </p:attrNameLst>
                                      </p:cBhvr>
                                      <p:to>
                                        <p:strVal val="visible"/>
                                      </p:to>
                                    </p:set>
                                    <p:animEffect transition="in" filter="fade">
                                      <p:cBhvr>
                                        <p:cTn id="12" dur="1000"/>
                                        <p:tgtEl>
                                          <p:spTgt spid="6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9"/>
                                        </p:tgtEl>
                                        <p:attrNameLst>
                                          <p:attrName>style.visibility</p:attrName>
                                        </p:attrNameLst>
                                      </p:cBhvr>
                                      <p:to>
                                        <p:strVal val="visible"/>
                                      </p:to>
                                    </p:set>
                                    <p:animEffect transition="in" filter="fade">
                                      <p:cBhvr>
                                        <p:cTn id="17" dur="1000"/>
                                        <p:tgtEl>
                                          <p:spTgt spid="6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0">
                                            <p:txEl>
                                              <p:pRg st="0" end="0"/>
                                            </p:txEl>
                                          </p:spTgt>
                                        </p:tgtEl>
                                        <p:attrNameLst>
                                          <p:attrName>style.visibility</p:attrName>
                                        </p:attrNameLst>
                                      </p:cBhvr>
                                      <p:to>
                                        <p:strVal val="visible"/>
                                      </p:to>
                                    </p:set>
                                    <p:animEffect transition="in" filter="fade">
                                      <p:cBhvr>
                                        <p:cTn id="22" dur="1000"/>
                                        <p:tgtEl>
                                          <p:spTgt spid="67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0">
                                            <p:txEl>
                                              <p:pRg st="1" end="1"/>
                                            </p:txEl>
                                          </p:spTgt>
                                        </p:tgtEl>
                                        <p:attrNameLst>
                                          <p:attrName>style.visibility</p:attrName>
                                        </p:attrNameLst>
                                      </p:cBhvr>
                                      <p:to>
                                        <p:strVal val="visible"/>
                                      </p:to>
                                    </p:set>
                                    <p:animEffect transition="in" filter="fade">
                                      <p:cBhvr>
                                        <p:cTn id="27" dur="1000"/>
                                        <p:tgtEl>
                                          <p:spTgt spid="67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0">
                                            <p:txEl>
                                              <p:pRg st="2" end="2"/>
                                            </p:txEl>
                                          </p:spTgt>
                                        </p:tgtEl>
                                        <p:attrNameLst>
                                          <p:attrName>style.visibility</p:attrName>
                                        </p:attrNameLst>
                                      </p:cBhvr>
                                      <p:to>
                                        <p:strVal val="visible"/>
                                      </p:to>
                                    </p:set>
                                    <p:animEffect transition="in" filter="fade">
                                      <p:cBhvr>
                                        <p:cTn id="32" dur="1000"/>
                                        <p:tgtEl>
                                          <p:spTgt spid="67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77;p74" descr="title-id"/>
          <p:cNvSpPr txBox="1"/>
          <p:nvPr/>
        </p:nvSpPr>
        <p:spPr>
          <a:xfrm>
            <a:off x="0" y="158115"/>
            <a:ext cx="9144000" cy="257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rgbClr val="424242"/>
                </a:solidFill>
                <a:latin typeface="Lato"/>
                <a:ea typeface="Lato"/>
                <a:cs typeface="Lato"/>
                <a:sym typeface="Lato"/>
              </a:rPr>
              <a:t>How can Advertisement Elasticity of Demand be helpful to managers?</a:t>
            </a:r>
            <a:endParaRPr sz="3600" dirty="0">
              <a:solidFill>
                <a:srgbClr val="424242"/>
              </a:solidFill>
              <a:latin typeface="Lato"/>
              <a:ea typeface="Lato"/>
              <a:cs typeface="Lato"/>
              <a:sym typeface="Lato"/>
            </a:endParaRPr>
          </a:p>
        </p:txBody>
      </p:sp>
      <p:sp>
        <p:nvSpPr>
          <p:cNvPr id="4" name="TextBox 3"/>
          <p:cNvSpPr txBox="1"/>
          <p:nvPr/>
        </p:nvSpPr>
        <p:spPr>
          <a:xfrm>
            <a:off x="975360" y="2345294"/>
            <a:ext cx="7523213" cy="769441"/>
          </a:xfrm>
          <a:prstGeom prst="rect">
            <a:avLst/>
          </a:prstGeom>
          <a:noFill/>
        </p:spPr>
        <p:txBody>
          <a:bodyPr wrap="none" rtlCol="0">
            <a:spAutoFit/>
          </a:bodyPr>
          <a:lstStyle/>
          <a:p>
            <a:r>
              <a:rPr lang="en-US" sz="2200" b="1" dirty="0">
                <a:solidFill>
                  <a:srgbClr val="00B050"/>
                </a:solidFill>
              </a:rPr>
              <a:t>Useful for the manager to decide if the expenditure on </a:t>
            </a:r>
            <a:endParaRPr lang="en-US" sz="2200" b="1" dirty="0" smtClean="0">
              <a:solidFill>
                <a:srgbClr val="00B050"/>
              </a:solidFill>
            </a:endParaRPr>
          </a:p>
          <a:p>
            <a:r>
              <a:rPr lang="en-US" sz="2200" b="1" dirty="0" smtClean="0">
                <a:solidFill>
                  <a:srgbClr val="00B050"/>
                </a:solidFill>
              </a:rPr>
              <a:t>advertisement </a:t>
            </a:r>
            <a:r>
              <a:rPr lang="en-US" sz="2200" b="1" dirty="0">
                <a:solidFill>
                  <a:srgbClr val="00B050"/>
                </a:solidFill>
              </a:rPr>
              <a:t>should be increased or decreased</a:t>
            </a:r>
          </a:p>
        </p:txBody>
      </p:sp>
      <p:sp>
        <p:nvSpPr>
          <p:cNvPr id="5" name="TextBox 4"/>
          <p:cNvSpPr txBox="1"/>
          <p:nvPr/>
        </p:nvSpPr>
        <p:spPr>
          <a:xfrm>
            <a:off x="472440" y="3246523"/>
            <a:ext cx="6737742" cy="769441"/>
          </a:xfrm>
          <a:prstGeom prst="rect">
            <a:avLst/>
          </a:prstGeom>
          <a:noFill/>
        </p:spPr>
        <p:txBody>
          <a:bodyPr wrap="none" rtlCol="0">
            <a:spAutoFit/>
          </a:bodyPr>
          <a:lstStyle/>
          <a:p>
            <a:r>
              <a:rPr lang="en-US" sz="2200" b="1" dirty="0">
                <a:solidFill>
                  <a:srgbClr val="00B0F0"/>
                </a:solidFill>
              </a:rPr>
              <a:t>Useful for the management to know the effect of </a:t>
            </a:r>
            <a:endParaRPr lang="en-US" sz="2200" b="1" dirty="0" smtClean="0">
              <a:solidFill>
                <a:srgbClr val="00B0F0"/>
              </a:solidFill>
            </a:endParaRPr>
          </a:p>
          <a:p>
            <a:r>
              <a:rPr lang="en-US" sz="2200" b="1" dirty="0" smtClean="0">
                <a:solidFill>
                  <a:srgbClr val="00B0F0"/>
                </a:solidFill>
              </a:rPr>
              <a:t>advertisement </a:t>
            </a:r>
            <a:r>
              <a:rPr lang="en-US" sz="2200" b="1" dirty="0">
                <a:solidFill>
                  <a:srgbClr val="00B0F0"/>
                </a:solidFill>
              </a:rPr>
              <a:t>on sales revenue.</a:t>
            </a:r>
          </a:p>
        </p:txBody>
      </p:sp>
      <p:sp>
        <p:nvSpPr>
          <p:cNvPr id="6" name="TextBox 5"/>
          <p:cNvSpPr txBox="1"/>
          <p:nvPr/>
        </p:nvSpPr>
        <p:spPr>
          <a:xfrm>
            <a:off x="975360" y="4147753"/>
            <a:ext cx="7633821" cy="769441"/>
          </a:xfrm>
          <a:prstGeom prst="rect">
            <a:avLst/>
          </a:prstGeom>
          <a:noFill/>
        </p:spPr>
        <p:txBody>
          <a:bodyPr wrap="none" rtlCol="0">
            <a:spAutoFit/>
          </a:bodyPr>
          <a:lstStyle/>
          <a:p>
            <a:r>
              <a:rPr lang="en-US" sz="2200" b="1" dirty="0">
                <a:solidFill>
                  <a:srgbClr val="00B050"/>
                </a:solidFill>
              </a:rPr>
              <a:t>Useful in evaluating the effectiveness of various media </a:t>
            </a:r>
            <a:endParaRPr lang="en-US" sz="2200" b="1" dirty="0" smtClean="0">
              <a:solidFill>
                <a:srgbClr val="00B050"/>
              </a:solidFill>
            </a:endParaRPr>
          </a:p>
          <a:p>
            <a:r>
              <a:rPr lang="en-US" sz="2200" b="1" dirty="0" smtClean="0">
                <a:solidFill>
                  <a:srgbClr val="00B050"/>
                </a:solidFill>
              </a:rPr>
              <a:t>of </a:t>
            </a:r>
            <a:r>
              <a:rPr lang="en-US" sz="2200" b="1" dirty="0">
                <a:solidFill>
                  <a:srgbClr val="00B050"/>
                </a:solidFill>
              </a:rPr>
              <a:t>advertisement</a:t>
            </a:r>
          </a:p>
        </p:txBody>
      </p:sp>
    </p:spTree>
    <p:extLst>
      <p:ext uri="{BB962C8B-B14F-4D97-AF65-F5344CB8AC3E}">
        <p14:creationId xmlns:p14="http://schemas.microsoft.com/office/powerpoint/2010/main" val="13970616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defin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 y="618349"/>
            <a:ext cx="7871460" cy="4427696"/>
          </a:xfrm>
          <a:prstGeom prst="rect">
            <a:avLst/>
          </a:prstGeom>
        </p:spPr>
      </p:pic>
      <p:sp>
        <p:nvSpPr>
          <p:cNvPr id="5" name="Google Shape;683;p75"/>
          <p:cNvSpPr txBox="1"/>
          <p:nvPr/>
        </p:nvSpPr>
        <p:spPr>
          <a:xfrm>
            <a:off x="91440" y="79770"/>
            <a:ext cx="8873457" cy="5385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b="1">
                <a:solidFill>
                  <a:schemeClr val="accent3"/>
                </a:solidFill>
                <a:latin typeface="Lato"/>
                <a:ea typeface="Lato"/>
                <a:cs typeface="Lato"/>
                <a:sym typeface="Lato"/>
              </a:rPr>
              <a:t>As you watch think how the consumers are making their choices.</a:t>
            </a:r>
            <a:endParaRPr sz="2300" b="1">
              <a:solidFill>
                <a:schemeClr val="accent3"/>
              </a:solidFill>
              <a:latin typeface="Lato"/>
              <a:ea typeface="Lato"/>
              <a:cs typeface="Lato"/>
              <a:sym typeface="Lato"/>
            </a:endParaRPr>
          </a:p>
        </p:txBody>
      </p:sp>
    </p:spTree>
    <p:extLst>
      <p:ext uri="{BB962C8B-B14F-4D97-AF65-F5344CB8AC3E}">
        <p14:creationId xmlns:p14="http://schemas.microsoft.com/office/powerpoint/2010/main" val="1606678483"/>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0;p76" descr="title-id"/>
          <p:cNvSpPr txBox="1"/>
          <p:nvPr/>
        </p:nvSpPr>
        <p:spPr>
          <a:xfrm>
            <a:off x="0" y="531495"/>
            <a:ext cx="9144000" cy="257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424242"/>
                </a:solidFill>
                <a:latin typeface="Lato"/>
                <a:ea typeface="Lato"/>
                <a:cs typeface="Lato"/>
                <a:sym typeface="Lato"/>
              </a:rPr>
              <a:t>On what basis the consumers make their choices????</a:t>
            </a:r>
            <a:endParaRPr sz="3600">
              <a:solidFill>
                <a:srgbClr val="424242"/>
              </a:solidFill>
              <a:latin typeface="Lato"/>
              <a:ea typeface="Lato"/>
              <a:cs typeface="Lato"/>
              <a:sym typeface="Lato"/>
            </a:endParaRPr>
          </a:p>
        </p:txBody>
      </p:sp>
    </p:spTree>
    <p:extLst>
      <p:ext uri="{BB962C8B-B14F-4D97-AF65-F5344CB8AC3E}">
        <p14:creationId xmlns:p14="http://schemas.microsoft.com/office/powerpoint/2010/main" val="748832565"/>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2;p21"/>
          <p:cNvSpPr txBox="1"/>
          <p:nvPr/>
        </p:nvSpPr>
        <p:spPr>
          <a:xfrm>
            <a:off x="170611" y="140193"/>
            <a:ext cx="8787539"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dirty="0" smtClean="0">
                <a:solidFill>
                  <a:schemeClr val="accent3"/>
                </a:solidFill>
                <a:latin typeface="Lato"/>
                <a:ea typeface="Lato"/>
                <a:cs typeface="Lato"/>
                <a:sym typeface="Lato"/>
              </a:rPr>
              <a:t>What elements managers can control to influence demand of his/her product?</a:t>
            </a:r>
            <a:endParaRPr sz="3200" b="1" dirty="0">
              <a:solidFill>
                <a:srgbClr val="00B050"/>
              </a:solidFill>
              <a:latin typeface="Lato"/>
              <a:ea typeface="Lato"/>
              <a:cs typeface="Lato"/>
              <a:sym typeface="Lato"/>
            </a:endParaRPr>
          </a:p>
        </p:txBody>
      </p:sp>
      <p:pic>
        <p:nvPicPr>
          <p:cNvPr id="6" name="Picture 5"/>
          <p:cNvPicPr>
            <a:picLocks noChangeAspect="1"/>
          </p:cNvPicPr>
          <p:nvPr/>
        </p:nvPicPr>
        <p:blipFill>
          <a:blip r:embed="rId2"/>
          <a:stretch>
            <a:fillRect/>
          </a:stretch>
        </p:blipFill>
        <p:spPr>
          <a:xfrm>
            <a:off x="7010313" y="1309714"/>
            <a:ext cx="2011854" cy="3368332"/>
          </a:xfrm>
          <a:prstGeom prst="rect">
            <a:avLst/>
          </a:prstGeom>
        </p:spPr>
      </p:pic>
      <p:sp>
        <p:nvSpPr>
          <p:cNvPr id="7" name="TextBox 6"/>
          <p:cNvSpPr txBox="1"/>
          <p:nvPr/>
        </p:nvSpPr>
        <p:spPr>
          <a:xfrm>
            <a:off x="899160" y="1645920"/>
            <a:ext cx="1066800" cy="461665"/>
          </a:xfrm>
          <a:prstGeom prst="rect">
            <a:avLst/>
          </a:prstGeom>
          <a:noFill/>
        </p:spPr>
        <p:txBody>
          <a:bodyPr wrap="square" rtlCol="0">
            <a:spAutoFit/>
          </a:bodyPr>
          <a:lstStyle/>
          <a:p>
            <a:r>
              <a:rPr lang="en-US" sz="2400" b="1" dirty="0" smtClean="0">
                <a:solidFill>
                  <a:srgbClr val="CC6600"/>
                </a:solidFill>
              </a:rPr>
              <a:t>Price</a:t>
            </a:r>
            <a:endParaRPr lang="en-US" sz="2400" b="1" dirty="0">
              <a:solidFill>
                <a:srgbClr val="CC6600"/>
              </a:solidFill>
            </a:endParaRPr>
          </a:p>
        </p:txBody>
      </p:sp>
      <p:sp>
        <p:nvSpPr>
          <p:cNvPr id="8" name="TextBox 7"/>
          <p:cNvSpPr txBox="1"/>
          <p:nvPr/>
        </p:nvSpPr>
        <p:spPr>
          <a:xfrm>
            <a:off x="1219200" y="2212958"/>
            <a:ext cx="2148840" cy="461665"/>
          </a:xfrm>
          <a:prstGeom prst="rect">
            <a:avLst/>
          </a:prstGeom>
          <a:noFill/>
        </p:spPr>
        <p:txBody>
          <a:bodyPr wrap="square" rtlCol="0">
            <a:spAutoFit/>
          </a:bodyPr>
          <a:lstStyle/>
          <a:p>
            <a:r>
              <a:rPr lang="en-US" sz="2400" b="1" dirty="0" smtClean="0">
                <a:solidFill>
                  <a:srgbClr val="7030A0"/>
                </a:solidFill>
              </a:rPr>
              <a:t>Advertising</a:t>
            </a:r>
            <a:endParaRPr lang="en-US" sz="2400" b="1" dirty="0">
              <a:solidFill>
                <a:srgbClr val="7030A0"/>
              </a:solidFill>
            </a:endParaRPr>
          </a:p>
        </p:txBody>
      </p:sp>
      <p:sp>
        <p:nvSpPr>
          <p:cNvPr id="9" name="TextBox 8"/>
          <p:cNvSpPr txBox="1"/>
          <p:nvPr/>
        </p:nvSpPr>
        <p:spPr>
          <a:xfrm>
            <a:off x="1441622" y="2779996"/>
            <a:ext cx="2551258" cy="461665"/>
          </a:xfrm>
          <a:prstGeom prst="rect">
            <a:avLst/>
          </a:prstGeom>
          <a:noFill/>
        </p:spPr>
        <p:txBody>
          <a:bodyPr wrap="square" rtlCol="0">
            <a:spAutoFit/>
          </a:bodyPr>
          <a:lstStyle/>
          <a:p>
            <a:r>
              <a:rPr lang="en-US" sz="2400" b="1" dirty="0" smtClean="0">
                <a:solidFill>
                  <a:srgbClr val="00B0F0"/>
                </a:solidFill>
              </a:rPr>
              <a:t>Product Quality</a:t>
            </a:r>
            <a:endParaRPr lang="en-US" sz="2400" b="1" dirty="0">
              <a:solidFill>
                <a:srgbClr val="00B0F0"/>
              </a:solidFill>
            </a:endParaRPr>
          </a:p>
        </p:txBody>
      </p:sp>
      <p:sp>
        <p:nvSpPr>
          <p:cNvPr id="10" name="TextBox 9"/>
          <p:cNvSpPr txBox="1"/>
          <p:nvPr/>
        </p:nvSpPr>
        <p:spPr>
          <a:xfrm>
            <a:off x="1674710" y="3347034"/>
            <a:ext cx="3659290" cy="461665"/>
          </a:xfrm>
          <a:prstGeom prst="rect">
            <a:avLst/>
          </a:prstGeom>
          <a:noFill/>
        </p:spPr>
        <p:txBody>
          <a:bodyPr wrap="square" rtlCol="0">
            <a:spAutoFit/>
          </a:bodyPr>
          <a:lstStyle/>
          <a:p>
            <a:r>
              <a:rPr lang="en-US" sz="2400" b="1" dirty="0" smtClean="0">
                <a:solidFill>
                  <a:srgbClr val="00B050"/>
                </a:solidFill>
              </a:rPr>
              <a:t>Distribution Strategies</a:t>
            </a:r>
            <a:endParaRPr lang="en-US" sz="2400" b="1" dirty="0">
              <a:solidFill>
                <a:srgbClr val="00B050"/>
              </a:solidFill>
            </a:endParaRPr>
          </a:p>
        </p:txBody>
      </p:sp>
    </p:spTree>
    <p:extLst>
      <p:ext uri="{BB962C8B-B14F-4D97-AF65-F5344CB8AC3E}">
        <p14:creationId xmlns:p14="http://schemas.microsoft.com/office/powerpoint/2010/main" val="14105362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77"/>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b="1"/>
              <a:t>Price of the product</a:t>
            </a:r>
            <a:endParaRPr b="1"/>
          </a:p>
          <a:p>
            <a:pPr marL="457200" lvl="0" indent="-381000" algn="l" rtl="0">
              <a:spcBef>
                <a:spcPts val="0"/>
              </a:spcBef>
              <a:spcAft>
                <a:spcPts val="0"/>
              </a:spcAft>
              <a:buSzPts val="2400"/>
              <a:buChar char="-"/>
            </a:pPr>
            <a:r>
              <a:rPr lang="en" b="1"/>
              <a:t>Income/Budget of the consumers</a:t>
            </a:r>
            <a:endParaRPr b="1"/>
          </a:p>
          <a:p>
            <a:pPr marL="457200" lvl="0" indent="-381000" algn="l" rtl="0">
              <a:spcBef>
                <a:spcPts val="0"/>
              </a:spcBef>
              <a:spcAft>
                <a:spcPts val="0"/>
              </a:spcAft>
              <a:buSzPts val="2400"/>
              <a:buChar char="-"/>
            </a:pPr>
            <a:r>
              <a:rPr lang="en" b="1"/>
              <a:t>Satisfaction received from the commodity chosen</a:t>
            </a:r>
            <a:endParaRPr b="1"/>
          </a:p>
          <a:p>
            <a:pPr marL="914400" lvl="0" indent="0" algn="l" rtl="0">
              <a:lnSpc>
                <a:spcPct val="90000"/>
              </a:lnSpc>
              <a:spcBef>
                <a:spcPts val="0"/>
              </a:spcBef>
              <a:spcAft>
                <a:spcPts val="0"/>
              </a:spcAft>
              <a:buNone/>
            </a:pPr>
            <a:endParaRPr/>
          </a:p>
        </p:txBody>
      </p:sp>
      <p:sp>
        <p:nvSpPr>
          <p:cNvPr id="696" name="Google Shape;696;p77"/>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Why do consumers buy the things they buy? </a:t>
            </a:r>
            <a:endParaRPr b="1">
              <a:solidFill>
                <a:srgbClr val="434343"/>
              </a:solidFil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5">
                                            <p:txEl>
                                              <p:pRg st="0" end="0"/>
                                            </p:txEl>
                                          </p:spTgt>
                                        </p:tgtEl>
                                        <p:attrNameLst>
                                          <p:attrName>style.visibility</p:attrName>
                                        </p:attrNameLst>
                                      </p:cBhvr>
                                      <p:to>
                                        <p:strVal val="visible"/>
                                      </p:to>
                                    </p:set>
                                    <p:animEffect transition="in" filter="fade">
                                      <p:cBhvr>
                                        <p:cTn id="7" dur="1000"/>
                                        <p:tgtEl>
                                          <p:spTgt spid="6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5">
                                            <p:txEl>
                                              <p:pRg st="1" end="1"/>
                                            </p:txEl>
                                          </p:spTgt>
                                        </p:tgtEl>
                                        <p:attrNameLst>
                                          <p:attrName>style.visibility</p:attrName>
                                        </p:attrNameLst>
                                      </p:cBhvr>
                                      <p:to>
                                        <p:strVal val="visible"/>
                                      </p:to>
                                    </p:set>
                                    <p:animEffect transition="in" filter="fade">
                                      <p:cBhvr>
                                        <p:cTn id="12" dur="1000"/>
                                        <p:tgtEl>
                                          <p:spTgt spid="6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5">
                                            <p:txEl>
                                              <p:pRg st="2" end="2"/>
                                            </p:txEl>
                                          </p:spTgt>
                                        </p:tgtEl>
                                        <p:attrNameLst>
                                          <p:attrName>style.visibility</p:attrName>
                                        </p:attrNameLst>
                                      </p:cBhvr>
                                      <p:to>
                                        <p:strVal val="visible"/>
                                      </p:to>
                                    </p:set>
                                    <p:animEffect transition="in" filter="fade">
                                      <p:cBhvr>
                                        <p:cTn id="17" dur="1000"/>
                                        <p:tgtEl>
                                          <p:spTgt spid="6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5">
                                            <p:txEl>
                                              <p:pRg st="3" end="3"/>
                                            </p:txEl>
                                          </p:spTgt>
                                        </p:tgtEl>
                                        <p:attrNameLst>
                                          <p:attrName>style.visibility</p:attrName>
                                        </p:attrNameLst>
                                      </p:cBhvr>
                                      <p:to>
                                        <p:strVal val="visible"/>
                                      </p:to>
                                    </p:set>
                                    <p:animEffect transition="in" filter="fade">
                                      <p:cBhvr>
                                        <p:cTn id="22" dur="1000"/>
                                        <p:tgtEl>
                                          <p:spTgt spid="6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8"/>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666666"/>
              </a:buClr>
              <a:buSzPts val="2400"/>
              <a:buChar char="-"/>
            </a:pPr>
            <a:r>
              <a:rPr lang="en">
                <a:solidFill>
                  <a:srgbClr val="666666"/>
                </a:solidFill>
              </a:rPr>
              <a:t>Utility is subjective as it deals with the mental satisfaction of a man.</a:t>
            </a:r>
            <a:endParaRPr>
              <a:solidFill>
                <a:srgbClr val="666666"/>
              </a:solidFill>
            </a:endParaRPr>
          </a:p>
          <a:p>
            <a:pPr marL="457200" lvl="0" indent="-381000" algn="l" rtl="0">
              <a:spcBef>
                <a:spcPts val="0"/>
              </a:spcBef>
              <a:spcAft>
                <a:spcPts val="0"/>
              </a:spcAft>
              <a:buClr>
                <a:srgbClr val="666666"/>
              </a:buClr>
              <a:buSzPts val="2400"/>
              <a:buChar char="-"/>
            </a:pPr>
            <a:r>
              <a:rPr lang="en">
                <a:solidFill>
                  <a:srgbClr val="666666"/>
                </a:solidFill>
              </a:rPr>
              <a:t>Utility is relative as it never remains the same and varies according to time and place.</a:t>
            </a:r>
            <a:endParaRPr>
              <a:solidFill>
                <a:srgbClr val="666666"/>
              </a:solidFill>
            </a:endParaRPr>
          </a:p>
          <a:p>
            <a:pPr marL="457200" lvl="0" indent="-381000" algn="l" rtl="0">
              <a:spcBef>
                <a:spcPts val="0"/>
              </a:spcBef>
              <a:spcAft>
                <a:spcPts val="0"/>
              </a:spcAft>
              <a:buClr>
                <a:srgbClr val="666666"/>
              </a:buClr>
              <a:buSzPts val="2400"/>
              <a:buChar char="-"/>
            </a:pPr>
            <a:r>
              <a:rPr lang="en">
                <a:solidFill>
                  <a:srgbClr val="666666"/>
                </a:solidFill>
              </a:rPr>
              <a:t>Utility is not essentially useful.</a:t>
            </a:r>
            <a:endParaRPr>
              <a:solidFill>
                <a:srgbClr val="666666"/>
              </a:solidFill>
            </a:endParaRPr>
          </a:p>
          <a:p>
            <a:pPr marL="457200" lvl="0" indent="-381000" algn="l" rtl="0">
              <a:spcBef>
                <a:spcPts val="0"/>
              </a:spcBef>
              <a:spcAft>
                <a:spcPts val="0"/>
              </a:spcAft>
              <a:buClr>
                <a:srgbClr val="666666"/>
              </a:buClr>
              <a:buSzPts val="2400"/>
              <a:buChar char="-"/>
            </a:pPr>
            <a:r>
              <a:rPr lang="en">
                <a:solidFill>
                  <a:srgbClr val="666666"/>
                </a:solidFill>
              </a:rPr>
              <a:t>Utility is independent of morality.</a:t>
            </a:r>
            <a:endParaRPr>
              <a:solidFill>
                <a:srgbClr val="666666"/>
              </a:solidFill>
            </a:endParaRPr>
          </a:p>
          <a:p>
            <a:pPr marL="457200" lvl="0" indent="0" algn="l" rtl="0">
              <a:spcBef>
                <a:spcPts val="0"/>
              </a:spcBef>
              <a:spcAft>
                <a:spcPts val="0"/>
              </a:spcAft>
              <a:buNone/>
            </a:pPr>
            <a:endParaRPr b="1">
              <a:solidFill>
                <a:srgbClr val="666666"/>
              </a:solidFill>
            </a:endParaRPr>
          </a:p>
          <a:p>
            <a:pPr marL="914400" lvl="0" indent="0" algn="l" rtl="0">
              <a:lnSpc>
                <a:spcPct val="90000"/>
              </a:lnSpc>
              <a:spcBef>
                <a:spcPts val="0"/>
              </a:spcBef>
              <a:spcAft>
                <a:spcPts val="0"/>
              </a:spcAft>
              <a:buNone/>
            </a:pPr>
            <a:endParaRPr>
              <a:solidFill>
                <a:srgbClr val="666666"/>
              </a:solidFill>
            </a:endParaRPr>
          </a:p>
        </p:txBody>
      </p:sp>
      <p:sp>
        <p:nvSpPr>
          <p:cNvPr id="702" name="Google Shape;702;p78"/>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Satisfaction/Utility - Characteristics   </a:t>
            </a:r>
            <a:endParaRPr b="1">
              <a:solidFill>
                <a:srgbClr val="434343"/>
              </a:solidFil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1">
                                            <p:txEl>
                                              <p:pRg st="0" end="0"/>
                                            </p:txEl>
                                          </p:spTgt>
                                        </p:tgtEl>
                                        <p:attrNameLst>
                                          <p:attrName>style.visibility</p:attrName>
                                        </p:attrNameLst>
                                      </p:cBhvr>
                                      <p:to>
                                        <p:strVal val="visible"/>
                                      </p:to>
                                    </p:set>
                                    <p:animEffect transition="in" filter="fade">
                                      <p:cBhvr>
                                        <p:cTn id="7" dur="1000"/>
                                        <p:tgtEl>
                                          <p:spTgt spid="7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1">
                                            <p:txEl>
                                              <p:pRg st="1" end="1"/>
                                            </p:txEl>
                                          </p:spTgt>
                                        </p:tgtEl>
                                        <p:attrNameLst>
                                          <p:attrName>style.visibility</p:attrName>
                                        </p:attrNameLst>
                                      </p:cBhvr>
                                      <p:to>
                                        <p:strVal val="visible"/>
                                      </p:to>
                                    </p:set>
                                    <p:animEffect transition="in" filter="fade">
                                      <p:cBhvr>
                                        <p:cTn id="12" dur="1000"/>
                                        <p:tgtEl>
                                          <p:spTgt spid="7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1">
                                            <p:txEl>
                                              <p:pRg st="2" end="2"/>
                                            </p:txEl>
                                          </p:spTgt>
                                        </p:tgtEl>
                                        <p:attrNameLst>
                                          <p:attrName>style.visibility</p:attrName>
                                        </p:attrNameLst>
                                      </p:cBhvr>
                                      <p:to>
                                        <p:strVal val="visible"/>
                                      </p:to>
                                    </p:set>
                                    <p:animEffect transition="in" filter="fade">
                                      <p:cBhvr>
                                        <p:cTn id="17" dur="1000"/>
                                        <p:tgtEl>
                                          <p:spTgt spid="7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1">
                                            <p:txEl>
                                              <p:pRg st="3" end="3"/>
                                            </p:txEl>
                                          </p:spTgt>
                                        </p:tgtEl>
                                        <p:attrNameLst>
                                          <p:attrName>style.visibility</p:attrName>
                                        </p:attrNameLst>
                                      </p:cBhvr>
                                      <p:to>
                                        <p:strVal val="visible"/>
                                      </p:to>
                                    </p:set>
                                    <p:animEffect transition="in" filter="fade">
                                      <p:cBhvr>
                                        <p:cTn id="22" dur="1000"/>
                                        <p:tgtEl>
                                          <p:spTgt spid="70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01">
                                            <p:txEl>
                                              <p:pRg st="4" end="4"/>
                                            </p:txEl>
                                          </p:spTgt>
                                        </p:tgtEl>
                                        <p:attrNameLst>
                                          <p:attrName>style.visibility</p:attrName>
                                        </p:attrNameLst>
                                      </p:cBhvr>
                                      <p:to>
                                        <p:strVal val="visible"/>
                                      </p:to>
                                    </p:set>
                                    <p:animEffect transition="in" filter="fade">
                                      <p:cBhvr>
                                        <p:cTn id="27" dur="1000"/>
                                        <p:tgtEl>
                                          <p:spTgt spid="70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01">
                                            <p:txEl>
                                              <p:pRg st="5" end="5"/>
                                            </p:txEl>
                                          </p:spTgt>
                                        </p:tgtEl>
                                        <p:attrNameLst>
                                          <p:attrName>style.visibility</p:attrName>
                                        </p:attrNameLst>
                                      </p:cBhvr>
                                      <p:to>
                                        <p:strVal val="visible"/>
                                      </p:to>
                                    </p:set>
                                    <p:animEffect transition="in" filter="fade">
                                      <p:cBhvr>
                                        <p:cTn id="32" dur="1000"/>
                                        <p:tgtEl>
                                          <p:spTgt spid="70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9"/>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0" algn="l" rtl="0">
              <a:lnSpc>
                <a:spcPct val="90000"/>
              </a:lnSpc>
              <a:spcBef>
                <a:spcPts val="0"/>
              </a:spcBef>
              <a:spcAft>
                <a:spcPts val="0"/>
              </a:spcAft>
              <a:buNone/>
            </a:pPr>
            <a:r>
              <a:rPr lang="en">
                <a:solidFill>
                  <a:srgbClr val="666666"/>
                </a:solidFill>
              </a:rPr>
              <a:t>All desires of a consumer are not of equal importance or urgency. </a:t>
            </a:r>
            <a:endParaRPr>
              <a:solidFill>
                <a:srgbClr val="666666"/>
              </a:solidFill>
            </a:endParaRPr>
          </a:p>
          <a:p>
            <a:pPr marL="457200" lvl="0" indent="0" algn="l" rtl="0">
              <a:lnSpc>
                <a:spcPct val="90000"/>
              </a:lnSpc>
              <a:spcBef>
                <a:spcPts val="0"/>
              </a:spcBef>
              <a:spcAft>
                <a:spcPts val="0"/>
              </a:spcAft>
              <a:buNone/>
            </a:pPr>
            <a:endParaRPr>
              <a:solidFill>
                <a:srgbClr val="666666"/>
              </a:solidFill>
            </a:endParaRPr>
          </a:p>
          <a:p>
            <a:pPr marL="457200" lvl="0" indent="0" algn="l" rtl="0">
              <a:lnSpc>
                <a:spcPct val="90000"/>
              </a:lnSpc>
              <a:spcBef>
                <a:spcPts val="0"/>
              </a:spcBef>
              <a:spcAft>
                <a:spcPts val="0"/>
              </a:spcAft>
              <a:buNone/>
            </a:pPr>
            <a:r>
              <a:rPr lang="en">
                <a:solidFill>
                  <a:srgbClr val="666666"/>
                </a:solidFill>
              </a:rPr>
              <a:t>Because resources are scarce, the problem of choice arises and that a consumer cannot satisfy all his desires. </a:t>
            </a:r>
            <a:endParaRPr>
              <a:solidFill>
                <a:srgbClr val="666666"/>
              </a:solidFill>
            </a:endParaRPr>
          </a:p>
          <a:p>
            <a:pPr marL="457200" lvl="0" indent="0" algn="l" rtl="0">
              <a:lnSpc>
                <a:spcPct val="90000"/>
              </a:lnSpc>
              <a:spcBef>
                <a:spcPts val="0"/>
              </a:spcBef>
              <a:spcAft>
                <a:spcPts val="0"/>
              </a:spcAft>
              <a:buNone/>
            </a:pPr>
            <a:endParaRPr>
              <a:solidFill>
                <a:srgbClr val="666666"/>
              </a:solidFill>
            </a:endParaRPr>
          </a:p>
          <a:p>
            <a:pPr marL="457200" lvl="0" indent="0" algn="l" rtl="0">
              <a:lnSpc>
                <a:spcPct val="90000"/>
              </a:lnSpc>
              <a:spcBef>
                <a:spcPts val="0"/>
              </a:spcBef>
              <a:spcAft>
                <a:spcPts val="0"/>
              </a:spcAft>
              <a:buNone/>
            </a:pPr>
            <a:r>
              <a:rPr lang="en">
                <a:solidFill>
                  <a:srgbClr val="666666"/>
                </a:solidFill>
              </a:rPr>
              <a:t>So some desires take precedence over others. It is consumer’s scale of preference that determines his expenditure pattern.</a:t>
            </a:r>
            <a:endParaRPr>
              <a:solidFill>
                <a:srgbClr val="666666"/>
              </a:solidFill>
            </a:endParaRPr>
          </a:p>
          <a:p>
            <a:pPr marL="0" lvl="0" indent="0" algn="l" rtl="0">
              <a:lnSpc>
                <a:spcPct val="90000"/>
              </a:lnSpc>
              <a:spcBef>
                <a:spcPts val="600"/>
              </a:spcBef>
              <a:spcAft>
                <a:spcPts val="0"/>
              </a:spcAft>
              <a:buNone/>
            </a:pPr>
            <a:endParaRPr>
              <a:solidFill>
                <a:srgbClr val="4D4D4D"/>
              </a:solidFill>
            </a:endParaRPr>
          </a:p>
          <a:p>
            <a:pPr marL="457200" lvl="0" indent="0" algn="l" rtl="0">
              <a:lnSpc>
                <a:spcPct val="90000"/>
              </a:lnSpc>
              <a:spcBef>
                <a:spcPts val="600"/>
              </a:spcBef>
              <a:spcAft>
                <a:spcPts val="0"/>
              </a:spcAft>
              <a:buNone/>
            </a:pPr>
            <a:r>
              <a:rPr lang="en">
                <a:solidFill>
                  <a:srgbClr val="4D4D4D"/>
                </a:solidFill>
              </a:rPr>
              <a:t>Consumers maximize their well-being/satisfaction given their budget constraint and the price of the commodities.</a:t>
            </a:r>
            <a:endParaRPr>
              <a:solidFill>
                <a:srgbClr val="666666"/>
              </a:solidFill>
            </a:endParaRPr>
          </a:p>
        </p:txBody>
      </p:sp>
      <p:sp>
        <p:nvSpPr>
          <p:cNvPr id="708" name="Google Shape;708;p79"/>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Making Choices   </a:t>
            </a:r>
            <a:endParaRPr b="1">
              <a:solidFill>
                <a:srgbClr val="434343"/>
              </a:solidFil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7">
                                            <p:txEl>
                                              <p:pRg st="0" end="0"/>
                                            </p:txEl>
                                          </p:spTgt>
                                        </p:tgtEl>
                                        <p:attrNameLst>
                                          <p:attrName>style.visibility</p:attrName>
                                        </p:attrNameLst>
                                      </p:cBhvr>
                                      <p:to>
                                        <p:strVal val="visible"/>
                                      </p:to>
                                    </p:set>
                                    <p:animEffect transition="in" filter="fade">
                                      <p:cBhvr>
                                        <p:cTn id="7" dur="1000"/>
                                        <p:tgtEl>
                                          <p:spTgt spid="7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7">
                                            <p:txEl>
                                              <p:pRg st="1" end="1"/>
                                            </p:txEl>
                                          </p:spTgt>
                                        </p:tgtEl>
                                        <p:attrNameLst>
                                          <p:attrName>style.visibility</p:attrName>
                                        </p:attrNameLst>
                                      </p:cBhvr>
                                      <p:to>
                                        <p:strVal val="visible"/>
                                      </p:to>
                                    </p:set>
                                    <p:animEffect transition="in" filter="fade">
                                      <p:cBhvr>
                                        <p:cTn id="12" dur="1000"/>
                                        <p:tgtEl>
                                          <p:spTgt spid="7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07">
                                            <p:txEl>
                                              <p:pRg st="2" end="2"/>
                                            </p:txEl>
                                          </p:spTgt>
                                        </p:tgtEl>
                                        <p:attrNameLst>
                                          <p:attrName>style.visibility</p:attrName>
                                        </p:attrNameLst>
                                      </p:cBhvr>
                                      <p:to>
                                        <p:strVal val="visible"/>
                                      </p:to>
                                    </p:set>
                                    <p:animEffect transition="in" filter="fade">
                                      <p:cBhvr>
                                        <p:cTn id="17" dur="1000"/>
                                        <p:tgtEl>
                                          <p:spTgt spid="7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07">
                                            <p:txEl>
                                              <p:pRg st="3" end="3"/>
                                            </p:txEl>
                                          </p:spTgt>
                                        </p:tgtEl>
                                        <p:attrNameLst>
                                          <p:attrName>style.visibility</p:attrName>
                                        </p:attrNameLst>
                                      </p:cBhvr>
                                      <p:to>
                                        <p:strVal val="visible"/>
                                      </p:to>
                                    </p:set>
                                    <p:animEffect transition="in" filter="fade">
                                      <p:cBhvr>
                                        <p:cTn id="22" dur="1000"/>
                                        <p:tgtEl>
                                          <p:spTgt spid="7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07">
                                            <p:txEl>
                                              <p:pRg st="4" end="4"/>
                                            </p:txEl>
                                          </p:spTgt>
                                        </p:tgtEl>
                                        <p:attrNameLst>
                                          <p:attrName>style.visibility</p:attrName>
                                        </p:attrNameLst>
                                      </p:cBhvr>
                                      <p:to>
                                        <p:strVal val="visible"/>
                                      </p:to>
                                    </p:set>
                                    <p:animEffect transition="in" filter="fade">
                                      <p:cBhvr>
                                        <p:cTn id="27" dur="1000"/>
                                        <p:tgtEl>
                                          <p:spTgt spid="7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07">
                                            <p:txEl>
                                              <p:pRg st="5" end="5"/>
                                            </p:txEl>
                                          </p:spTgt>
                                        </p:tgtEl>
                                        <p:attrNameLst>
                                          <p:attrName>style.visibility</p:attrName>
                                        </p:attrNameLst>
                                      </p:cBhvr>
                                      <p:to>
                                        <p:strVal val="visible"/>
                                      </p:to>
                                    </p:set>
                                    <p:animEffect transition="in" filter="fade">
                                      <p:cBhvr>
                                        <p:cTn id="32" dur="1000"/>
                                        <p:tgtEl>
                                          <p:spTgt spid="7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07">
                                            <p:txEl>
                                              <p:pRg st="6" end="6"/>
                                            </p:txEl>
                                          </p:spTgt>
                                        </p:tgtEl>
                                        <p:attrNameLst>
                                          <p:attrName>style.visibility</p:attrName>
                                        </p:attrNameLst>
                                      </p:cBhvr>
                                      <p:to>
                                        <p:strVal val="visible"/>
                                      </p:to>
                                    </p:set>
                                    <p:animEffect transition="in" filter="fade">
                                      <p:cBhvr>
                                        <p:cTn id="37" dur="1000"/>
                                        <p:tgtEl>
                                          <p:spTgt spid="70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0"/>
          <p:cNvSpPr txBox="1">
            <a:spLocks noGrp="1"/>
          </p:cNvSpPr>
          <p:nvPr>
            <p:ph type="body" idx="1"/>
          </p:nvPr>
        </p:nvSpPr>
        <p:spPr>
          <a:xfrm>
            <a:off x="55500" y="992600"/>
            <a:ext cx="4516500" cy="4050600"/>
          </a:xfrm>
          <a:prstGeom prst="rect">
            <a:avLst/>
          </a:prstGeom>
        </p:spPr>
        <p:txBody>
          <a:bodyPr spcFirstLastPara="1" wrap="square" lIns="91425" tIns="91425" rIns="91425" bIns="91425" anchor="t" anchorCtr="0">
            <a:noAutofit/>
          </a:bodyPr>
          <a:lstStyle/>
          <a:p>
            <a:pPr marL="342900" lvl="0" indent="-292100" algn="l" rtl="0">
              <a:lnSpc>
                <a:spcPct val="90000"/>
              </a:lnSpc>
              <a:spcBef>
                <a:spcPts val="0"/>
              </a:spcBef>
              <a:spcAft>
                <a:spcPts val="0"/>
              </a:spcAft>
              <a:buClr>
                <a:srgbClr val="666666"/>
              </a:buClr>
              <a:buSzPts val="2400"/>
              <a:buFont typeface="Lato"/>
              <a:buChar char="•"/>
            </a:pPr>
            <a:r>
              <a:rPr lang="en">
                <a:solidFill>
                  <a:srgbClr val="666666"/>
                </a:solidFill>
              </a:rPr>
              <a:t>Indifference curve: Contains combinations of two goods among which the consumer is indifferent</a:t>
            </a:r>
            <a:endParaRPr>
              <a:solidFill>
                <a:srgbClr val="666666"/>
              </a:solidFill>
            </a:endParaRPr>
          </a:p>
          <a:p>
            <a:pPr marL="742950" lvl="1" indent="-260350" algn="l" rtl="0">
              <a:lnSpc>
                <a:spcPct val="90000"/>
              </a:lnSpc>
              <a:spcBef>
                <a:spcPts val="560"/>
              </a:spcBef>
              <a:spcAft>
                <a:spcPts val="0"/>
              </a:spcAft>
              <a:buClr>
                <a:srgbClr val="666666"/>
              </a:buClr>
              <a:buSzPts val="2400"/>
              <a:buFont typeface="Lato"/>
              <a:buChar char="•"/>
            </a:pPr>
            <a:r>
              <a:rPr lang="en">
                <a:solidFill>
                  <a:srgbClr val="666666"/>
                </a:solidFill>
              </a:rPr>
              <a:t>If two combinations of two goods yield the same level of utility, and are hence equally desirable, then they are on the same indifference curve.</a:t>
            </a:r>
            <a:endParaRPr>
              <a:solidFill>
                <a:srgbClr val="666666"/>
              </a:solidFill>
            </a:endParaRPr>
          </a:p>
          <a:p>
            <a:pPr marL="0" lvl="0" indent="0" algn="l" rtl="0">
              <a:lnSpc>
                <a:spcPct val="90000"/>
              </a:lnSpc>
              <a:spcBef>
                <a:spcPts val="0"/>
              </a:spcBef>
              <a:spcAft>
                <a:spcPts val="0"/>
              </a:spcAft>
              <a:buNone/>
            </a:pPr>
            <a:endParaRPr>
              <a:solidFill>
                <a:srgbClr val="666666"/>
              </a:solidFill>
            </a:endParaRPr>
          </a:p>
        </p:txBody>
      </p:sp>
      <p:sp>
        <p:nvSpPr>
          <p:cNvPr id="714" name="Google Shape;714;p80"/>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Indifference Curve Analysis   </a:t>
            </a:r>
            <a:endParaRPr b="1">
              <a:solidFill>
                <a:srgbClr val="434343"/>
              </a:solidFill>
            </a:endParaRPr>
          </a:p>
        </p:txBody>
      </p:sp>
      <p:pic>
        <p:nvPicPr>
          <p:cNvPr id="715" name="Google Shape;715;p80"/>
          <p:cNvPicPr preferRelativeResize="0"/>
          <p:nvPr/>
        </p:nvPicPr>
        <p:blipFill>
          <a:blip r:embed="rId3">
            <a:alphaModFix/>
          </a:blip>
          <a:stretch>
            <a:fillRect/>
          </a:stretch>
        </p:blipFill>
        <p:spPr>
          <a:xfrm>
            <a:off x="4724400" y="1063400"/>
            <a:ext cx="4267200" cy="3599050"/>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3">
                                            <p:txEl>
                                              <p:pRg st="0" end="0"/>
                                            </p:txEl>
                                          </p:spTgt>
                                        </p:tgtEl>
                                        <p:attrNameLst>
                                          <p:attrName>style.visibility</p:attrName>
                                        </p:attrNameLst>
                                      </p:cBhvr>
                                      <p:to>
                                        <p:strVal val="visible"/>
                                      </p:to>
                                    </p:set>
                                    <p:animEffect transition="in" filter="fade">
                                      <p:cBhvr>
                                        <p:cTn id="7" dur="1000"/>
                                        <p:tgtEl>
                                          <p:spTgt spid="7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3">
                                            <p:txEl>
                                              <p:pRg st="1" end="1"/>
                                            </p:txEl>
                                          </p:spTgt>
                                        </p:tgtEl>
                                        <p:attrNameLst>
                                          <p:attrName>style.visibility</p:attrName>
                                        </p:attrNameLst>
                                      </p:cBhvr>
                                      <p:to>
                                        <p:strVal val="visible"/>
                                      </p:to>
                                    </p:set>
                                    <p:animEffect transition="in" filter="fade">
                                      <p:cBhvr>
                                        <p:cTn id="12" dur="1000"/>
                                        <p:tgtEl>
                                          <p:spTgt spid="7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3">
                                            <p:txEl>
                                              <p:pRg st="2" end="2"/>
                                            </p:txEl>
                                          </p:spTgt>
                                        </p:tgtEl>
                                        <p:attrNameLst>
                                          <p:attrName>style.visibility</p:attrName>
                                        </p:attrNameLst>
                                      </p:cBhvr>
                                      <p:to>
                                        <p:strVal val="visible"/>
                                      </p:to>
                                    </p:set>
                                    <p:animEffect transition="in" filter="fade">
                                      <p:cBhvr>
                                        <p:cTn id="17" dur="1000"/>
                                        <p:tgtEl>
                                          <p:spTgt spid="7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81"/>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42900" algn="l" rtl="0">
              <a:lnSpc>
                <a:spcPct val="90000"/>
              </a:lnSpc>
              <a:spcBef>
                <a:spcPts val="0"/>
              </a:spcBef>
              <a:spcAft>
                <a:spcPts val="0"/>
              </a:spcAft>
              <a:buClr>
                <a:srgbClr val="666666"/>
              </a:buClr>
              <a:buSzPts val="1800"/>
              <a:buChar char="●"/>
            </a:pPr>
            <a:r>
              <a:rPr lang="en">
                <a:solidFill>
                  <a:srgbClr val="666666"/>
                </a:solidFill>
              </a:rPr>
              <a:t>Indifference curve reflects the level of preferences of a consumer.</a:t>
            </a:r>
            <a:endParaRPr>
              <a:solidFill>
                <a:srgbClr val="666666"/>
              </a:solidFill>
            </a:endParaRPr>
          </a:p>
          <a:p>
            <a:pPr marL="457200" lvl="0" indent="-342900" algn="l" rtl="0">
              <a:lnSpc>
                <a:spcPct val="90000"/>
              </a:lnSpc>
              <a:spcBef>
                <a:spcPts val="0"/>
              </a:spcBef>
              <a:spcAft>
                <a:spcPts val="0"/>
              </a:spcAft>
              <a:buClr>
                <a:srgbClr val="666666"/>
              </a:buClr>
              <a:buSzPts val="1800"/>
              <a:buChar char="●"/>
            </a:pPr>
            <a:r>
              <a:rPr lang="en">
                <a:solidFill>
                  <a:srgbClr val="666666"/>
                </a:solidFill>
              </a:rPr>
              <a:t>Further the IC curve away from the origin the higher is the level of satisfaction.</a:t>
            </a:r>
            <a:endParaRPr>
              <a:solidFill>
                <a:srgbClr val="666666"/>
              </a:solidFill>
            </a:endParaRPr>
          </a:p>
        </p:txBody>
      </p:sp>
      <p:sp>
        <p:nvSpPr>
          <p:cNvPr id="721" name="Google Shape;721;p81"/>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Indifference Curve Analysis   </a:t>
            </a:r>
            <a:endParaRPr b="1">
              <a:solidFill>
                <a:srgbClr val="434343"/>
              </a:solidFill>
            </a:endParaRPr>
          </a:p>
        </p:txBody>
      </p:sp>
      <p:pic>
        <p:nvPicPr>
          <p:cNvPr id="722" name="Google Shape;722;p81"/>
          <p:cNvPicPr preferRelativeResize="0"/>
          <p:nvPr/>
        </p:nvPicPr>
        <p:blipFill>
          <a:blip r:embed="rId3">
            <a:alphaModFix/>
          </a:blip>
          <a:stretch>
            <a:fillRect/>
          </a:stretch>
        </p:blipFill>
        <p:spPr>
          <a:xfrm>
            <a:off x="3478350" y="2236475"/>
            <a:ext cx="3330350" cy="280672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0">
                                            <p:txEl>
                                              <p:pRg st="0" end="0"/>
                                            </p:txEl>
                                          </p:spTgt>
                                        </p:tgtEl>
                                        <p:attrNameLst>
                                          <p:attrName>style.visibility</p:attrName>
                                        </p:attrNameLst>
                                      </p:cBhvr>
                                      <p:to>
                                        <p:strVal val="visible"/>
                                      </p:to>
                                    </p:set>
                                    <p:animEffect transition="in" filter="fade">
                                      <p:cBhvr>
                                        <p:cTn id="7" dur="1000"/>
                                        <p:tgtEl>
                                          <p:spTgt spid="7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0">
                                            <p:txEl>
                                              <p:pRg st="1" end="1"/>
                                            </p:txEl>
                                          </p:spTgt>
                                        </p:tgtEl>
                                        <p:attrNameLst>
                                          <p:attrName>style.visibility</p:attrName>
                                        </p:attrNameLst>
                                      </p:cBhvr>
                                      <p:to>
                                        <p:strVal val="visible"/>
                                      </p:to>
                                    </p:set>
                                    <p:animEffect transition="in" filter="fade">
                                      <p:cBhvr>
                                        <p:cTn id="12" dur="1000"/>
                                        <p:tgtEl>
                                          <p:spTgt spid="7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29;p82" descr="title-id"/>
          <p:cNvSpPr txBox="1"/>
          <p:nvPr/>
        </p:nvSpPr>
        <p:spPr>
          <a:xfrm>
            <a:off x="0" y="1285875"/>
            <a:ext cx="9144000" cy="257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424242"/>
                </a:solidFill>
                <a:latin typeface="Lato"/>
                <a:ea typeface="Lato"/>
                <a:cs typeface="Lato"/>
                <a:sym typeface="Lato"/>
              </a:rPr>
              <a:t>A rational consumer would always like to be on the highest IC curve signifying highest level of satisfaction. But can he  attain the highest possible satisfaction?</a:t>
            </a:r>
            <a:endParaRPr sz="3600">
              <a:solidFill>
                <a:srgbClr val="424242"/>
              </a:solidFill>
              <a:latin typeface="Lato"/>
              <a:ea typeface="Lato"/>
              <a:cs typeface="Lato"/>
              <a:sym typeface="Lato"/>
            </a:endParaRPr>
          </a:p>
        </p:txBody>
      </p:sp>
    </p:spTree>
    <p:extLst>
      <p:ext uri="{BB962C8B-B14F-4D97-AF65-F5344CB8AC3E}">
        <p14:creationId xmlns:p14="http://schemas.microsoft.com/office/powerpoint/2010/main" val="816453438"/>
      </p:ext>
    </p:extLst>
  </p:cSld>
  <p:clrMapOvr>
    <a:masterClrMapping/>
  </p:clrMapOvr>
  <p:transition spd="slow">
    <p:cove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36;p83" descr="title-id"/>
          <p:cNvSpPr txBox="1"/>
          <p:nvPr/>
        </p:nvSpPr>
        <p:spPr>
          <a:xfrm>
            <a:off x="0" y="592455"/>
            <a:ext cx="9144000" cy="257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424242"/>
                </a:solidFill>
                <a:latin typeface="Lato"/>
                <a:ea typeface="Lato"/>
                <a:cs typeface="Lato"/>
                <a:sym typeface="Lato"/>
              </a:rPr>
              <a:t>What factor decides if the consumer can attain the highest possible satisfaction?</a:t>
            </a:r>
            <a:endParaRPr sz="3600">
              <a:solidFill>
                <a:srgbClr val="424242"/>
              </a:solidFill>
              <a:latin typeface="Lato"/>
              <a:ea typeface="Lato"/>
              <a:cs typeface="Lato"/>
              <a:sym typeface="Lato"/>
            </a:endParaRPr>
          </a:p>
        </p:txBody>
      </p:sp>
      <p:sp>
        <p:nvSpPr>
          <p:cNvPr id="3" name="TextBox 2"/>
          <p:cNvSpPr txBox="1"/>
          <p:nvPr/>
        </p:nvSpPr>
        <p:spPr>
          <a:xfrm>
            <a:off x="1838345" y="2865790"/>
            <a:ext cx="3451586" cy="430887"/>
          </a:xfrm>
          <a:prstGeom prst="rect">
            <a:avLst/>
          </a:prstGeom>
          <a:noFill/>
        </p:spPr>
        <p:txBody>
          <a:bodyPr wrap="none" rtlCol="0">
            <a:spAutoFit/>
          </a:bodyPr>
          <a:lstStyle/>
          <a:p>
            <a:r>
              <a:rPr lang="en-US" sz="2200" b="1" dirty="0" smtClean="0">
                <a:solidFill>
                  <a:srgbClr val="00B050"/>
                </a:solidFill>
              </a:rPr>
              <a:t>Income of the consumer</a:t>
            </a:r>
            <a:endParaRPr lang="en-US" sz="2200" b="1" dirty="0">
              <a:solidFill>
                <a:srgbClr val="00B050"/>
              </a:solidFill>
            </a:endParaRPr>
          </a:p>
        </p:txBody>
      </p:sp>
      <p:sp>
        <p:nvSpPr>
          <p:cNvPr id="4" name="TextBox 3"/>
          <p:cNvSpPr txBox="1"/>
          <p:nvPr/>
        </p:nvSpPr>
        <p:spPr>
          <a:xfrm>
            <a:off x="4053840" y="3558540"/>
            <a:ext cx="3026791" cy="430887"/>
          </a:xfrm>
          <a:prstGeom prst="rect">
            <a:avLst/>
          </a:prstGeom>
          <a:noFill/>
        </p:spPr>
        <p:txBody>
          <a:bodyPr wrap="none" rtlCol="0">
            <a:spAutoFit/>
          </a:bodyPr>
          <a:lstStyle/>
          <a:p>
            <a:r>
              <a:rPr lang="en-US" sz="2200" b="1" dirty="0" smtClean="0">
                <a:solidFill>
                  <a:srgbClr val="00B050"/>
                </a:solidFill>
              </a:rPr>
              <a:t>Price of the Products</a:t>
            </a:r>
            <a:endParaRPr lang="en-US" sz="2200" b="1" dirty="0">
              <a:solidFill>
                <a:srgbClr val="00B050"/>
              </a:solidFill>
            </a:endParaRPr>
          </a:p>
        </p:txBody>
      </p:sp>
    </p:spTree>
    <p:extLst>
      <p:ext uri="{BB962C8B-B14F-4D97-AF65-F5344CB8AC3E}">
        <p14:creationId xmlns:p14="http://schemas.microsoft.com/office/powerpoint/2010/main" val="302185986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84"/>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81000" algn="l" rtl="0">
              <a:lnSpc>
                <a:spcPct val="90000"/>
              </a:lnSpc>
              <a:spcBef>
                <a:spcPts val="0"/>
              </a:spcBef>
              <a:spcAft>
                <a:spcPts val="0"/>
              </a:spcAft>
              <a:buClr>
                <a:srgbClr val="666666"/>
              </a:buClr>
              <a:buSzPts val="2400"/>
              <a:buChar char="●"/>
            </a:pPr>
            <a:r>
              <a:rPr lang="en">
                <a:solidFill>
                  <a:srgbClr val="666666"/>
                </a:solidFill>
              </a:rPr>
              <a:t>A rational consumer would always like to be on the highest IC curve signifying highest level of satisfaction. But it is governed by the level of income of the consumer and prices of goods in the market.</a:t>
            </a:r>
            <a:endParaRPr>
              <a:solidFill>
                <a:srgbClr val="666666"/>
              </a:solidFill>
            </a:endParaRPr>
          </a:p>
          <a:p>
            <a:pPr marL="457200" lvl="0" indent="-381000" algn="l" rtl="0">
              <a:lnSpc>
                <a:spcPct val="90000"/>
              </a:lnSpc>
              <a:spcBef>
                <a:spcPts val="0"/>
              </a:spcBef>
              <a:spcAft>
                <a:spcPts val="0"/>
              </a:spcAft>
              <a:buClr>
                <a:srgbClr val="666666"/>
              </a:buClr>
              <a:buSzPts val="2400"/>
              <a:buChar char="●"/>
            </a:pPr>
            <a:r>
              <a:rPr lang="en">
                <a:solidFill>
                  <a:srgbClr val="666666"/>
                </a:solidFill>
              </a:rPr>
              <a:t>Budget line is a line that shows the different possible combinations of two goods X and Y, which a consumer can buy given his budget and the prices of good X and Y. </a:t>
            </a:r>
            <a:endParaRPr>
              <a:solidFill>
                <a:srgbClr val="666666"/>
              </a:solidFill>
            </a:endParaRPr>
          </a:p>
          <a:p>
            <a:pPr marL="457200" lvl="0" indent="-381000" algn="l" rtl="0">
              <a:lnSpc>
                <a:spcPct val="90000"/>
              </a:lnSpc>
              <a:spcBef>
                <a:spcPts val="0"/>
              </a:spcBef>
              <a:spcAft>
                <a:spcPts val="0"/>
              </a:spcAft>
              <a:buClr>
                <a:srgbClr val="666666"/>
              </a:buClr>
              <a:buSzPts val="2400"/>
              <a:buChar char="●"/>
            </a:pPr>
            <a:r>
              <a:rPr lang="en" b="1">
                <a:solidFill>
                  <a:srgbClr val="666666"/>
                </a:solidFill>
              </a:rPr>
              <a:t>Anywhere on the budget line a consumer is spending his entire income either on Good X or on Good Y or the combination of both X and Y.</a:t>
            </a:r>
            <a:endParaRPr b="1">
              <a:solidFill>
                <a:srgbClr val="666666"/>
              </a:solidFill>
            </a:endParaRPr>
          </a:p>
          <a:p>
            <a:pPr marL="457200" lvl="0" indent="-381000" algn="l" rtl="0">
              <a:spcBef>
                <a:spcPts val="0"/>
              </a:spcBef>
              <a:spcAft>
                <a:spcPts val="0"/>
              </a:spcAft>
              <a:buClr>
                <a:srgbClr val="666666"/>
              </a:buClr>
              <a:buSzPts val="2400"/>
              <a:buChar char="●"/>
            </a:pPr>
            <a:r>
              <a:rPr lang="en">
                <a:solidFill>
                  <a:srgbClr val="666666"/>
                </a:solidFill>
              </a:rPr>
              <a:t>Budget = P</a:t>
            </a:r>
            <a:r>
              <a:rPr lang="en" baseline="-25000">
                <a:solidFill>
                  <a:srgbClr val="666666"/>
                </a:solidFill>
              </a:rPr>
              <a:t>X </a:t>
            </a:r>
            <a:r>
              <a:rPr lang="en">
                <a:solidFill>
                  <a:srgbClr val="666666"/>
                </a:solidFill>
              </a:rPr>
              <a:t>Q</a:t>
            </a:r>
            <a:r>
              <a:rPr lang="en" baseline="-25000">
                <a:solidFill>
                  <a:srgbClr val="666666"/>
                </a:solidFill>
              </a:rPr>
              <a:t>X</a:t>
            </a:r>
            <a:r>
              <a:rPr lang="en">
                <a:solidFill>
                  <a:srgbClr val="666666"/>
                </a:solidFill>
              </a:rPr>
              <a:t> + P</a:t>
            </a:r>
            <a:r>
              <a:rPr lang="en" baseline="-25000">
                <a:solidFill>
                  <a:srgbClr val="666666"/>
                </a:solidFill>
              </a:rPr>
              <a:t>Y</a:t>
            </a:r>
            <a:r>
              <a:rPr lang="en">
                <a:solidFill>
                  <a:srgbClr val="666666"/>
                </a:solidFill>
              </a:rPr>
              <a:t> Q</a:t>
            </a:r>
            <a:r>
              <a:rPr lang="en" baseline="-25000">
                <a:solidFill>
                  <a:srgbClr val="666666"/>
                </a:solidFill>
              </a:rPr>
              <a:t>Y</a:t>
            </a:r>
            <a:endParaRPr b="1">
              <a:solidFill>
                <a:srgbClr val="666666"/>
              </a:solidFill>
            </a:endParaRPr>
          </a:p>
        </p:txBody>
      </p:sp>
      <p:sp>
        <p:nvSpPr>
          <p:cNvPr id="742" name="Google Shape;742;p84"/>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Budget Constraint   </a:t>
            </a:r>
            <a:endParaRPr b="1">
              <a:solidFill>
                <a:srgbClr val="434343"/>
              </a:solidFil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1">
                                            <p:txEl>
                                              <p:pRg st="0" end="0"/>
                                            </p:txEl>
                                          </p:spTgt>
                                        </p:tgtEl>
                                        <p:attrNameLst>
                                          <p:attrName>style.visibility</p:attrName>
                                        </p:attrNameLst>
                                      </p:cBhvr>
                                      <p:to>
                                        <p:strVal val="visible"/>
                                      </p:to>
                                    </p:set>
                                    <p:animEffect transition="in" filter="fade">
                                      <p:cBhvr>
                                        <p:cTn id="7" dur="1000"/>
                                        <p:tgtEl>
                                          <p:spTgt spid="7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1">
                                            <p:txEl>
                                              <p:pRg st="1" end="1"/>
                                            </p:txEl>
                                          </p:spTgt>
                                        </p:tgtEl>
                                        <p:attrNameLst>
                                          <p:attrName>style.visibility</p:attrName>
                                        </p:attrNameLst>
                                      </p:cBhvr>
                                      <p:to>
                                        <p:strVal val="visible"/>
                                      </p:to>
                                    </p:set>
                                    <p:animEffect transition="in" filter="fade">
                                      <p:cBhvr>
                                        <p:cTn id="12" dur="1000"/>
                                        <p:tgtEl>
                                          <p:spTgt spid="7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41">
                                            <p:txEl>
                                              <p:pRg st="2" end="2"/>
                                            </p:txEl>
                                          </p:spTgt>
                                        </p:tgtEl>
                                        <p:attrNameLst>
                                          <p:attrName>style.visibility</p:attrName>
                                        </p:attrNameLst>
                                      </p:cBhvr>
                                      <p:to>
                                        <p:strVal val="visible"/>
                                      </p:to>
                                    </p:set>
                                    <p:animEffect transition="in" filter="fade">
                                      <p:cBhvr>
                                        <p:cTn id="17" dur="1000"/>
                                        <p:tgtEl>
                                          <p:spTgt spid="7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41">
                                            <p:txEl>
                                              <p:pRg st="3" end="3"/>
                                            </p:txEl>
                                          </p:spTgt>
                                        </p:tgtEl>
                                        <p:attrNameLst>
                                          <p:attrName>style.visibility</p:attrName>
                                        </p:attrNameLst>
                                      </p:cBhvr>
                                      <p:to>
                                        <p:strVal val="visible"/>
                                      </p:to>
                                    </p:set>
                                    <p:animEffect transition="in" filter="fade">
                                      <p:cBhvr>
                                        <p:cTn id="22" dur="1000"/>
                                        <p:tgtEl>
                                          <p:spTgt spid="7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5"/>
          <p:cNvSpPr txBox="1">
            <a:spLocks noGrp="1"/>
          </p:cNvSpPr>
          <p:nvPr>
            <p:ph type="body" idx="1"/>
          </p:nvPr>
        </p:nvSpPr>
        <p:spPr>
          <a:xfrm>
            <a:off x="148025" y="851075"/>
            <a:ext cx="8878500" cy="41922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rgbClr val="666666"/>
                </a:solidFill>
              </a:rPr>
              <a:t>Suppose Rohit has Rs.4000 to spend per month on goods X and Y. Suppose the per unit prices of X and Y are Rs.800 and Rs.400 respectively. If he chooses to allocate the entire budget equally on two goods how will he make the optimum choice?</a:t>
            </a:r>
            <a:endParaRPr>
              <a:solidFill>
                <a:srgbClr val="666666"/>
              </a:solidFill>
            </a:endParaRPr>
          </a:p>
          <a:p>
            <a:pPr marL="0" lvl="0" indent="0" algn="l" rtl="0">
              <a:lnSpc>
                <a:spcPct val="90000"/>
              </a:lnSpc>
              <a:spcBef>
                <a:spcPts val="0"/>
              </a:spcBef>
              <a:spcAft>
                <a:spcPts val="0"/>
              </a:spcAft>
              <a:buNone/>
            </a:pPr>
            <a:endParaRPr>
              <a:solidFill>
                <a:srgbClr val="666666"/>
              </a:solidFill>
            </a:endParaRPr>
          </a:p>
          <a:p>
            <a:pPr marL="0" lvl="0" indent="0" algn="l" rtl="0">
              <a:lnSpc>
                <a:spcPct val="90000"/>
              </a:lnSpc>
              <a:spcBef>
                <a:spcPts val="0"/>
              </a:spcBef>
              <a:spcAft>
                <a:spcPts val="0"/>
              </a:spcAft>
              <a:buNone/>
            </a:pPr>
            <a:r>
              <a:rPr lang="en">
                <a:solidFill>
                  <a:srgbClr val="666666"/>
                </a:solidFill>
              </a:rPr>
              <a:t>Suppose price of good X falls to Rs. 400 and Rohit decides to  spend Rs.1600 on good X and Rs. 2400 on goods Y. Show the new equilibrium point for him.</a:t>
            </a:r>
            <a:endParaRPr>
              <a:solidFill>
                <a:srgbClr val="666666"/>
              </a:solidFill>
            </a:endParaRPr>
          </a:p>
          <a:p>
            <a:pPr marL="457200" lvl="0" indent="0" algn="l" rtl="0">
              <a:spcBef>
                <a:spcPts val="0"/>
              </a:spcBef>
              <a:spcAft>
                <a:spcPts val="0"/>
              </a:spcAft>
              <a:buNone/>
            </a:pPr>
            <a:endParaRPr>
              <a:solidFill>
                <a:srgbClr val="666666"/>
              </a:solidFill>
            </a:endParaRPr>
          </a:p>
        </p:txBody>
      </p:sp>
      <p:sp>
        <p:nvSpPr>
          <p:cNvPr id="748" name="Google Shape;748;p85"/>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Attainment of Consumer’s Equilibrium  </a:t>
            </a:r>
            <a:endParaRPr b="1">
              <a:solidFill>
                <a:srgbClr val="434343"/>
              </a:solidFill>
            </a:endParaRPr>
          </a:p>
        </p:txBody>
      </p:sp>
    </p:spTree>
  </p:cSld>
  <p:clrMapOvr>
    <a:masterClrMapping/>
  </p:clrMapOvr>
  <p:transition spd="slow">
    <p:cove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cxnSp>
        <p:nvCxnSpPr>
          <p:cNvPr id="753" name="Google Shape;753;p86"/>
          <p:cNvCxnSpPr/>
          <p:nvPr/>
        </p:nvCxnSpPr>
        <p:spPr>
          <a:xfrm rot="10800000">
            <a:off x="457314" y="438150"/>
            <a:ext cx="3000" cy="41148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754" name="Google Shape;754;p86"/>
          <p:cNvCxnSpPr/>
          <p:nvPr/>
        </p:nvCxnSpPr>
        <p:spPr>
          <a:xfrm rot="10800000" flipH="1">
            <a:off x="457200" y="4520550"/>
            <a:ext cx="4025400" cy="324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755" name="Google Shape;755;p86"/>
          <p:cNvCxnSpPr/>
          <p:nvPr/>
        </p:nvCxnSpPr>
        <p:spPr>
          <a:xfrm>
            <a:off x="990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56" name="Google Shape;756;p86"/>
          <p:cNvCxnSpPr/>
          <p:nvPr/>
        </p:nvCxnSpPr>
        <p:spPr>
          <a:xfrm>
            <a:off x="3733800" y="44005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57" name="Google Shape;757;p86"/>
          <p:cNvCxnSpPr/>
          <p:nvPr/>
        </p:nvCxnSpPr>
        <p:spPr>
          <a:xfrm>
            <a:off x="457200" y="4019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sp>
        <p:nvSpPr>
          <p:cNvPr id="758" name="Google Shape;758;p86"/>
          <p:cNvSpPr txBox="1"/>
          <p:nvPr/>
        </p:nvSpPr>
        <p:spPr>
          <a:xfrm>
            <a:off x="838200"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759" name="Google Shape;759;p86"/>
          <p:cNvSpPr txBox="1"/>
          <p:nvPr/>
        </p:nvSpPr>
        <p:spPr>
          <a:xfrm>
            <a:off x="1450914"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760" name="Google Shape;760;p86"/>
          <p:cNvSpPr txBox="1"/>
          <p:nvPr/>
        </p:nvSpPr>
        <p:spPr>
          <a:xfrm>
            <a:off x="19843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761" name="Google Shape;761;p86"/>
          <p:cNvSpPr txBox="1"/>
          <p:nvPr/>
        </p:nvSpPr>
        <p:spPr>
          <a:xfrm>
            <a:off x="25177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762" name="Google Shape;762;p86"/>
          <p:cNvSpPr txBox="1"/>
          <p:nvPr/>
        </p:nvSpPr>
        <p:spPr>
          <a:xfrm>
            <a:off x="2934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763" name="Google Shape;763;p86"/>
          <p:cNvSpPr txBox="1"/>
          <p:nvPr/>
        </p:nvSpPr>
        <p:spPr>
          <a:xfrm>
            <a:off x="35436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764" name="Google Shape;764;p86"/>
          <p:cNvSpPr txBox="1"/>
          <p:nvPr/>
        </p:nvSpPr>
        <p:spPr>
          <a:xfrm>
            <a:off x="4077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765" name="Google Shape;765;p86"/>
          <p:cNvSpPr txBox="1"/>
          <p:nvPr/>
        </p:nvSpPr>
        <p:spPr>
          <a:xfrm>
            <a:off x="228600" y="3802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766" name="Google Shape;766;p86"/>
          <p:cNvSpPr txBox="1"/>
          <p:nvPr/>
        </p:nvSpPr>
        <p:spPr>
          <a:xfrm>
            <a:off x="231714" y="33454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767" name="Google Shape;767;p86"/>
          <p:cNvSpPr txBox="1"/>
          <p:nvPr/>
        </p:nvSpPr>
        <p:spPr>
          <a:xfrm>
            <a:off x="231714" y="28120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768" name="Google Shape;768;p86"/>
          <p:cNvSpPr txBox="1"/>
          <p:nvPr/>
        </p:nvSpPr>
        <p:spPr>
          <a:xfrm>
            <a:off x="231714" y="2278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769" name="Google Shape;769;p86"/>
          <p:cNvSpPr txBox="1"/>
          <p:nvPr/>
        </p:nvSpPr>
        <p:spPr>
          <a:xfrm>
            <a:off x="76200" y="1745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770" name="Google Shape;770;p86"/>
          <p:cNvSpPr txBox="1"/>
          <p:nvPr/>
        </p:nvSpPr>
        <p:spPr>
          <a:xfrm>
            <a:off x="76200" y="602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771" name="Google Shape;771;p86"/>
          <p:cNvSpPr txBox="1"/>
          <p:nvPr/>
        </p:nvSpPr>
        <p:spPr>
          <a:xfrm>
            <a:off x="86226" y="68818"/>
            <a:ext cx="456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QY</a:t>
            </a:r>
            <a:endParaRPr sz="1800" b="1">
              <a:solidFill>
                <a:schemeClr val="dk1"/>
              </a:solidFill>
              <a:latin typeface="Calibri"/>
              <a:ea typeface="Calibri"/>
              <a:cs typeface="Calibri"/>
              <a:sym typeface="Calibri"/>
            </a:endParaRPr>
          </a:p>
        </p:txBody>
      </p:sp>
      <p:sp>
        <p:nvSpPr>
          <p:cNvPr id="772" name="Google Shape;772;p86"/>
          <p:cNvSpPr txBox="1"/>
          <p:nvPr/>
        </p:nvSpPr>
        <p:spPr>
          <a:xfrm>
            <a:off x="4406350" y="4336018"/>
            <a:ext cx="470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QX</a:t>
            </a:r>
            <a:endParaRPr sz="1800" b="1">
              <a:solidFill>
                <a:schemeClr val="dk1"/>
              </a:solidFill>
              <a:latin typeface="Calibri"/>
              <a:ea typeface="Calibri"/>
              <a:cs typeface="Calibri"/>
              <a:sym typeface="Calibri"/>
            </a:endParaRPr>
          </a:p>
        </p:txBody>
      </p:sp>
      <p:sp>
        <p:nvSpPr>
          <p:cNvPr id="773" name="Google Shape;773;p86"/>
          <p:cNvSpPr txBox="1"/>
          <p:nvPr/>
        </p:nvSpPr>
        <p:spPr>
          <a:xfrm>
            <a:off x="76200" y="1123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774" name="Google Shape;774;p86"/>
          <p:cNvSpPr txBox="1"/>
          <p:nvPr/>
        </p:nvSpPr>
        <p:spPr>
          <a:xfrm>
            <a:off x="4572000" y="2225250"/>
            <a:ext cx="4402500" cy="2801400"/>
          </a:xfrm>
          <a:prstGeom prst="rect">
            <a:avLst/>
          </a:prstGeom>
          <a:noFill/>
          <a:ln>
            <a:noFill/>
          </a:ln>
        </p:spPr>
        <p:txBody>
          <a:bodyPr spcFirstLastPara="1" wrap="square" lIns="91425" tIns="45700" rIns="91425" bIns="45700" anchor="t" anchorCtr="0">
            <a:spAutoFit/>
          </a:bodyPr>
          <a:lstStyle/>
          <a:p>
            <a:pPr marL="457200" marR="0" lvl="0" indent="-368300" algn="l" rtl="0">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The equation of budget line is</a:t>
            </a:r>
            <a:endParaRPr sz="2200">
              <a:latin typeface="Lato"/>
              <a:ea typeface="Lato"/>
              <a:cs typeface="Lato"/>
              <a:sym typeface="Lato"/>
            </a:endParaRPr>
          </a:p>
          <a:p>
            <a:pPr marL="457200" marR="0" lvl="0" indent="0" algn="l" rtl="0">
              <a:spcBef>
                <a:spcPts val="0"/>
              </a:spcBef>
              <a:spcAft>
                <a:spcPts val="0"/>
              </a:spcAft>
              <a:buNone/>
            </a:pPr>
            <a:r>
              <a:rPr lang="en" sz="2200">
                <a:solidFill>
                  <a:schemeClr val="dk1"/>
                </a:solidFill>
                <a:latin typeface="Lato"/>
                <a:ea typeface="Lato"/>
                <a:cs typeface="Lato"/>
                <a:sym typeface="Lato"/>
              </a:rPr>
              <a:t>B = P</a:t>
            </a:r>
            <a:r>
              <a:rPr lang="en" sz="2200" baseline="-25000">
                <a:solidFill>
                  <a:schemeClr val="dk1"/>
                </a:solidFill>
                <a:latin typeface="Lato"/>
                <a:ea typeface="Lato"/>
                <a:cs typeface="Lato"/>
                <a:sym typeface="Lato"/>
              </a:rPr>
              <a:t>X</a:t>
            </a:r>
            <a:r>
              <a:rPr lang="en" sz="2200">
                <a:solidFill>
                  <a:schemeClr val="dk1"/>
                </a:solidFill>
                <a:latin typeface="Lato"/>
                <a:ea typeface="Lato"/>
                <a:cs typeface="Lato"/>
                <a:sym typeface="Lato"/>
              </a:rPr>
              <a:t> Q</a:t>
            </a:r>
            <a:r>
              <a:rPr lang="en" sz="2200" baseline="-25000">
                <a:solidFill>
                  <a:schemeClr val="dk1"/>
                </a:solidFill>
                <a:latin typeface="Lato"/>
                <a:ea typeface="Lato"/>
                <a:cs typeface="Lato"/>
                <a:sym typeface="Lato"/>
              </a:rPr>
              <a:t>X</a:t>
            </a:r>
            <a:r>
              <a:rPr lang="en" sz="2200">
                <a:solidFill>
                  <a:schemeClr val="dk1"/>
                </a:solidFill>
                <a:latin typeface="Lato"/>
                <a:ea typeface="Lato"/>
                <a:cs typeface="Lato"/>
                <a:sym typeface="Lato"/>
              </a:rPr>
              <a:t> + P</a:t>
            </a:r>
            <a:r>
              <a:rPr lang="en" sz="2200" baseline="-25000">
                <a:solidFill>
                  <a:schemeClr val="dk1"/>
                </a:solidFill>
                <a:latin typeface="Lato"/>
                <a:ea typeface="Lato"/>
                <a:cs typeface="Lato"/>
                <a:sym typeface="Lato"/>
              </a:rPr>
              <a:t>Y</a:t>
            </a:r>
            <a:r>
              <a:rPr lang="en" sz="2200">
                <a:solidFill>
                  <a:schemeClr val="dk1"/>
                </a:solidFill>
                <a:latin typeface="Lato"/>
                <a:ea typeface="Lato"/>
                <a:cs typeface="Lato"/>
                <a:sym typeface="Lato"/>
              </a:rPr>
              <a:t> Q</a:t>
            </a:r>
            <a:r>
              <a:rPr lang="en" sz="2200" baseline="-25000">
                <a:solidFill>
                  <a:schemeClr val="dk1"/>
                </a:solidFill>
                <a:latin typeface="Lato"/>
                <a:ea typeface="Lato"/>
                <a:cs typeface="Lato"/>
                <a:sym typeface="Lato"/>
              </a:rPr>
              <a:t>Y</a:t>
            </a:r>
            <a:endParaRPr sz="2200">
              <a:latin typeface="Lato"/>
              <a:ea typeface="Lato"/>
              <a:cs typeface="Lato"/>
              <a:sym typeface="Lato"/>
            </a:endParaRPr>
          </a:p>
          <a:p>
            <a:pPr marL="457200" marR="0" lvl="0" indent="-368300" algn="l" rtl="0">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If Rohit spends all his</a:t>
            </a:r>
            <a:r>
              <a:rPr lang="en" sz="2200">
                <a:latin typeface="Lato"/>
                <a:ea typeface="Lato"/>
                <a:cs typeface="Lato"/>
                <a:sym typeface="Lato"/>
              </a:rPr>
              <a:t> </a:t>
            </a:r>
            <a:r>
              <a:rPr lang="en" sz="2200">
                <a:solidFill>
                  <a:schemeClr val="dk1"/>
                </a:solidFill>
                <a:latin typeface="Lato"/>
                <a:ea typeface="Lato"/>
                <a:cs typeface="Lato"/>
                <a:sym typeface="Lato"/>
              </a:rPr>
              <a:t>income on good X</a:t>
            </a:r>
            <a:endParaRPr sz="2200">
              <a:latin typeface="Lato"/>
              <a:ea typeface="Lato"/>
              <a:cs typeface="Lato"/>
              <a:sym typeface="Lato"/>
            </a:endParaRPr>
          </a:p>
          <a:p>
            <a:pPr marL="457200" marR="0" lvl="0" indent="0" algn="l" rtl="0">
              <a:spcBef>
                <a:spcPts val="0"/>
              </a:spcBef>
              <a:spcAft>
                <a:spcPts val="0"/>
              </a:spcAft>
              <a:buNone/>
            </a:pPr>
            <a:r>
              <a:rPr lang="en" sz="2200">
                <a:solidFill>
                  <a:schemeClr val="dk1"/>
                </a:solidFill>
                <a:latin typeface="Lato"/>
                <a:ea typeface="Lato"/>
                <a:cs typeface="Lato"/>
                <a:sym typeface="Lato"/>
              </a:rPr>
              <a:t>Q</a:t>
            </a:r>
            <a:r>
              <a:rPr lang="en" sz="2200" baseline="-25000">
                <a:solidFill>
                  <a:schemeClr val="dk1"/>
                </a:solidFill>
                <a:latin typeface="Lato"/>
                <a:ea typeface="Lato"/>
                <a:cs typeface="Lato"/>
                <a:sym typeface="Lato"/>
              </a:rPr>
              <a:t>X</a:t>
            </a:r>
            <a:r>
              <a:rPr lang="en" sz="2200">
                <a:solidFill>
                  <a:schemeClr val="dk1"/>
                </a:solidFill>
                <a:latin typeface="Lato"/>
                <a:ea typeface="Lato"/>
                <a:cs typeface="Lato"/>
                <a:sym typeface="Lato"/>
              </a:rPr>
              <a:t> = 4000/800 = 5 Units </a:t>
            </a:r>
            <a:endParaRPr sz="2200">
              <a:latin typeface="Lato"/>
              <a:ea typeface="Lato"/>
              <a:cs typeface="Lato"/>
              <a:sym typeface="Lato"/>
            </a:endParaRPr>
          </a:p>
          <a:p>
            <a:pPr marL="457200" marR="0" lvl="0" indent="-368300" algn="l" rtl="0">
              <a:spcBef>
                <a:spcPts val="0"/>
              </a:spcBef>
              <a:spcAft>
                <a:spcPts val="0"/>
              </a:spcAft>
              <a:buClr>
                <a:schemeClr val="dk1"/>
              </a:buClr>
              <a:buSzPts val="2200"/>
              <a:buFont typeface="Lato"/>
              <a:buChar char="●"/>
            </a:pPr>
            <a:r>
              <a:rPr lang="en" sz="2200">
                <a:solidFill>
                  <a:schemeClr val="dk1"/>
                </a:solidFill>
                <a:latin typeface="Lato"/>
                <a:ea typeface="Lato"/>
                <a:cs typeface="Lato"/>
                <a:sym typeface="Lato"/>
              </a:rPr>
              <a:t>If he spends all his income on good Y</a:t>
            </a:r>
            <a:endParaRPr sz="2200">
              <a:latin typeface="Lato"/>
              <a:ea typeface="Lato"/>
              <a:cs typeface="Lato"/>
              <a:sym typeface="Lato"/>
            </a:endParaRPr>
          </a:p>
          <a:p>
            <a:pPr marL="457200" marR="0" lvl="0" indent="0" algn="l" rtl="0">
              <a:spcBef>
                <a:spcPts val="0"/>
              </a:spcBef>
              <a:spcAft>
                <a:spcPts val="0"/>
              </a:spcAft>
              <a:buNone/>
            </a:pPr>
            <a:r>
              <a:rPr lang="en" sz="2200">
                <a:solidFill>
                  <a:schemeClr val="dk1"/>
                </a:solidFill>
                <a:latin typeface="Lato"/>
                <a:ea typeface="Lato"/>
                <a:cs typeface="Lato"/>
                <a:sym typeface="Lato"/>
              </a:rPr>
              <a:t>Q</a:t>
            </a:r>
            <a:r>
              <a:rPr lang="en" sz="2200" baseline="-25000">
                <a:solidFill>
                  <a:schemeClr val="dk1"/>
                </a:solidFill>
                <a:latin typeface="Lato"/>
                <a:ea typeface="Lato"/>
                <a:cs typeface="Lato"/>
                <a:sym typeface="Lato"/>
              </a:rPr>
              <a:t>Y</a:t>
            </a:r>
            <a:r>
              <a:rPr lang="en" sz="2200">
                <a:solidFill>
                  <a:schemeClr val="dk1"/>
                </a:solidFill>
                <a:latin typeface="Lato"/>
                <a:ea typeface="Lato"/>
                <a:cs typeface="Lato"/>
                <a:sym typeface="Lato"/>
              </a:rPr>
              <a:t> = 4000/400 = 10 Units </a:t>
            </a:r>
            <a:endParaRPr sz="2200">
              <a:solidFill>
                <a:schemeClr val="dk1"/>
              </a:solidFill>
              <a:latin typeface="Lato"/>
              <a:ea typeface="Lato"/>
              <a:cs typeface="Lato"/>
              <a:sym typeface="Lato"/>
            </a:endParaRPr>
          </a:p>
        </p:txBody>
      </p:sp>
      <p:cxnSp>
        <p:nvCxnSpPr>
          <p:cNvPr id="775" name="Google Shape;775;p86"/>
          <p:cNvCxnSpPr/>
          <p:nvPr/>
        </p:nvCxnSpPr>
        <p:spPr>
          <a:xfrm rot="10800000">
            <a:off x="457200" y="1885950"/>
            <a:ext cx="1447800" cy="2667000"/>
          </a:xfrm>
          <a:prstGeom prst="straightConnector1">
            <a:avLst/>
          </a:prstGeom>
          <a:noFill/>
          <a:ln w="57150" cap="flat" cmpd="sng">
            <a:solidFill>
              <a:srgbClr val="0000CC"/>
            </a:solidFill>
            <a:prstDash val="solid"/>
            <a:round/>
            <a:headEnd type="none" w="sm" len="sm"/>
            <a:tailEnd type="none" w="sm" len="sm"/>
          </a:ln>
          <a:effectLst>
            <a:outerShdw blurRad="40000" dist="23000" dir="5400000" rotWithShape="0">
              <a:srgbClr val="000000">
                <a:alpha val="34900"/>
              </a:srgbClr>
            </a:outerShdw>
          </a:effectLst>
        </p:spPr>
      </p:cxnSp>
      <p:cxnSp>
        <p:nvCxnSpPr>
          <p:cNvPr id="776" name="Google Shape;776;p86"/>
          <p:cNvCxnSpPr/>
          <p:nvPr/>
        </p:nvCxnSpPr>
        <p:spPr>
          <a:xfrm>
            <a:off x="1600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77" name="Google Shape;777;p86"/>
          <p:cNvCxnSpPr/>
          <p:nvPr/>
        </p:nvCxnSpPr>
        <p:spPr>
          <a:xfrm>
            <a:off x="2133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78" name="Google Shape;778;p86"/>
          <p:cNvCxnSpPr/>
          <p:nvPr/>
        </p:nvCxnSpPr>
        <p:spPr>
          <a:xfrm>
            <a:off x="26670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79" name="Google Shape;779;p86"/>
          <p:cNvCxnSpPr/>
          <p:nvPr/>
        </p:nvCxnSpPr>
        <p:spPr>
          <a:xfrm>
            <a:off x="32004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80" name="Google Shape;780;p86"/>
          <p:cNvCxnSpPr/>
          <p:nvPr/>
        </p:nvCxnSpPr>
        <p:spPr>
          <a:xfrm>
            <a:off x="37338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81" name="Google Shape;781;p86"/>
          <p:cNvCxnSpPr/>
          <p:nvPr/>
        </p:nvCxnSpPr>
        <p:spPr>
          <a:xfrm>
            <a:off x="4267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82" name="Google Shape;782;p86"/>
          <p:cNvCxnSpPr/>
          <p:nvPr/>
        </p:nvCxnSpPr>
        <p:spPr>
          <a:xfrm>
            <a:off x="457200" y="3486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83" name="Google Shape;783;p86"/>
          <p:cNvCxnSpPr/>
          <p:nvPr/>
        </p:nvCxnSpPr>
        <p:spPr>
          <a:xfrm>
            <a:off x="457200" y="29527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84" name="Google Shape;784;p86"/>
          <p:cNvCxnSpPr/>
          <p:nvPr/>
        </p:nvCxnSpPr>
        <p:spPr>
          <a:xfrm>
            <a:off x="457200" y="24193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85" name="Google Shape;785;p86"/>
          <p:cNvCxnSpPr/>
          <p:nvPr/>
        </p:nvCxnSpPr>
        <p:spPr>
          <a:xfrm>
            <a:off x="457200" y="18859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86" name="Google Shape;786;p86"/>
          <p:cNvCxnSpPr/>
          <p:nvPr/>
        </p:nvCxnSpPr>
        <p:spPr>
          <a:xfrm>
            <a:off x="457200" y="1352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87" name="Google Shape;787;p86"/>
          <p:cNvCxnSpPr/>
          <p:nvPr/>
        </p:nvCxnSpPr>
        <p:spPr>
          <a:xfrm>
            <a:off x="457200" y="819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sp>
        <p:nvSpPr>
          <p:cNvPr id="788" name="Google Shape;788;p86"/>
          <p:cNvSpPr txBox="1"/>
          <p:nvPr/>
        </p:nvSpPr>
        <p:spPr>
          <a:xfrm>
            <a:off x="4589100" y="163350"/>
            <a:ext cx="4402500" cy="20271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900">
                <a:solidFill>
                  <a:srgbClr val="666666"/>
                </a:solidFill>
                <a:latin typeface="Lato"/>
                <a:ea typeface="Lato"/>
                <a:cs typeface="Lato"/>
                <a:sym typeface="Lato"/>
              </a:rPr>
              <a:t>Suppose Rohit has Rs.4000 to spend per month on goods X and Y. Suppose the per unit prices of X and Y are Rs.800 and Rs.400 respectively. If he chooses to allocate the entire budget equally on two goods how will he make the optimum choice?</a:t>
            </a:r>
            <a:endParaRPr sz="900">
              <a:latin typeface="Lato"/>
              <a:ea typeface="Lato"/>
              <a:cs typeface="Lato"/>
              <a:sym typeface="Lato"/>
            </a:endParaRPr>
          </a:p>
        </p:txBody>
      </p:sp>
      <p:pic>
        <p:nvPicPr>
          <p:cNvPr id="789" name="Google Shape;789;p86"/>
          <p:cNvPicPr preferRelativeResize="0"/>
          <p:nvPr/>
        </p:nvPicPr>
        <p:blipFill>
          <a:blip r:embed="rId3">
            <a:alphaModFix/>
          </a:blip>
          <a:stretch>
            <a:fillRect/>
          </a:stretch>
        </p:blipFill>
        <p:spPr>
          <a:xfrm>
            <a:off x="990600" y="163354"/>
            <a:ext cx="2808739" cy="808175"/>
          </a:xfrm>
          <a:prstGeom prst="rect">
            <a:avLst/>
          </a:prstGeom>
          <a:noFill/>
          <a:ln>
            <a:noFill/>
          </a:ln>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4">
                                            <p:txEl>
                                              <p:pRg st="0" end="0"/>
                                            </p:txEl>
                                          </p:spTgt>
                                        </p:tgtEl>
                                        <p:attrNameLst>
                                          <p:attrName>style.visibility</p:attrName>
                                        </p:attrNameLst>
                                      </p:cBhvr>
                                      <p:to>
                                        <p:strVal val="visible"/>
                                      </p:to>
                                    </p:set>
                                    <p:animEffect transition="in" filter="fade">
                                      <p:cBhvr>
                                        <p:cTn id="7" dur="1000"/>
                                        <p:tgtEl>
                                          <p:spTgt spid="7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4">
                                            <p:txEl>
                                              <p:pRg st="1" end="1"/>
                                            </p:txEl>
                                          </p:spTgt>
                                        </p:tgtEl>
                                        <p:attrNameLst>
                                          <p:attrName>style.visibility</p:attrName>
                                        </p:attrNameLst>
                                      </p:cBhvr>
                                      <p:to>
                                        <p:strVal val="visible"/>
                                      </p:to>
                                    </p:set>
                                    <p:animEffect transition="in" filter="fade">
                                      <p:cBhvr>
                                        <p:cTn id="12" dur="1000"/>
                                        <p:tgtEl>
                                          <p:spTgt spid="7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4">
                                            <p:txEl>
                                              <p:pRg st="2" end="2"/>
                                            </p:txEl>
                                          </p:spTgt>
                                        </p:tgtEl>
                                        <p:attrNameLst>
                                          <p:attrName>style.visibility</p:attrName>
                                        </p:attrNameLst>
                                      </p:cBhvr>
                                      <p:to>
                                        <p:strVal val="visible"/>
                                      </p:to>
                                    </p:set>
                                    <p:animEffect transition="in" filter="fade">
                                      <p:cBhvr>
                                        <p:cTn id="17" dur="1000"/>
                                        <p:tgtEl>
                                          <p:spTgt spid="7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74">
                                            <p:txEl>
                                              <p:pRg st="3" end="3"/>
                                            </p:txEl>
                                          </p:spTgt>
                                        </p:tgtEl>
                                        <p:attrNameLst>
                                          <p:attrName>style.visibility</p:attrName>
                                        </p:attrNameLst>
                                      </p:cBhvr>
                                      <p:to>
                                        <p:strVal val="visible"/>
                                      </p:to>
                                    </p:set>
                                    <p:animEffect transition="in" filter="fade">
                                      <p:cBhvr>
                                        <p:cTn id="22" dur="1000"/>
                                        <p:tgtEl>
                                          <p:spTgt spid="77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74">
                                            <p:txEl>
                                              <p:pRg st="4" end="4"/>
                                            </p:txEl>
                                          </p:spTgt>
                                        </p:tgtEl>
                                        <p:attrNameLst>
                                          <p:attrName>style.visibility</p:attrName>
                                        </p:attrNameLst>
                                      </p:cBhvr>
                                      <p:to>
                                        <p:strVal val="visible"/>
                                      </p:to>
                                    </p:set>
                                    <p:animEffect transition="in" filter="fade">
                                      <p:cBhvr>
                                        <p:cTn id="27" dur="1000"/>
                                        <p:tgtEl>
                                          <p:spTgt spid="77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74">
                                            <p:txEl>
                                              <p:pRg st="5" end="5"/>
                                            </p:txEl>
                                          </p:spTgt>
                                        </p:tgtEl>
                                        <p:attrNameLst>
                                          <p:attrName>style.visibility</p:attrName>
                                        </p:attrNameLst>
                                      </p:cBhvr>
                                      <p:to>
                                        <p:strVal val="visible"/>
                                      </p:to>
                                    </p:set>
                                    <p:animEffect transition="in" filter="fade">
                                      <p:cBhvr>
                                        <p:cTn id="32" dur="1000"/>
                                        <p:tgtEl>
                                          <p:spTgt spid="77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75"/>
                                        </p:tgtEl>
                                        <p:attrNameLst>
                                          <p:attrName>style.visibility</p:attrName>
                                        </p:attrNameLst>
                                      </p:cBhvr>
                                      <p:to>
                                        <p:strVal val="visible"/>
                                      </p:to>
                                    </p:set>
                                    <p:animEffect transition="in" filter="fade">
                                      <p:cBhvr>
                                        <p:cTn id="37" dur="1000"/>
                                        <p:tgtEl>
                                          <p:spTgt spid="77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89"/>
                                        </p:tgtEl>
                                        <p:attrNameLst>
                                          <p:attrName>style.visibility</p:attrName>
                                        </p:attrNameLst>
                                      </p:cBhvr>
                                      <p:to>
                                        <p:strVal val="visible"/>
                                      </p:to>
                                    </p:set>
                                    <p:animEffect transition="in" filter="fade">
                                      <p:cBhvr>
                                        <p:cTn id="42" dur="1000"/>
                                        <p:tgtEl>
                                          <p:spTgt spid="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2;p21"/>
          <p:cNvSpPr txBox="1"/>
          <p:nvPr/>
        </p:nvSpPr>
        <p:spPr>
          <a:xfrm>
            <a:off x="170611" y="140193"/>
            <a:ext cx="8787539"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dirty="0" smtClean="0">
                <a:solidFill>
                  <a:schemeClr val="accent3"/>
                </a:solidFill>
                <a:latin typeface="Lato"/>
                <a:ea typeface="Lato"/>
                <a:cs typeface="Lato"/>
                <a:sym typeface="Lato"/>
              </a:rPr>
              <a:t>What elements managers cannot control but need to KNOW???</a:t>
            </a:r>
            <a:endParaRPr sz="3200" b="1" dirty="0">
              <a:solidFill>
                <a:srgbClr val="00B050"/>
              </a:solidFill>
              <a:latin typeface="Lato"/>
              <a:ea typeface="Lato"/>
              <a:cs typeface="Lato"/>
              <a:sym typeface="Lato"/>
            </a:endParaRPr>
          </a:p>
        </p:txBody>
      </p:sp>
      <p:sp>
        <p:nvSpPr>
          <p:cNvPr id="7" name="TextBox 6"/>
          <p:cNvSpPr txBox="1"/>
          <p:nvPr/>
        </p:nvSpPr>
        <p:spPr>
          <a:xfrm>
            <a:off x="899160" y="1645920"/>
            <a:ext cx="4518660" cy="461665"/>
          </a:xfrm>
          <a:prstGeom prst="rect">
            <a:avLst/>
          </a:prstGeom>
          <a:noFill/>
        </p:spPr>
        <p:txBody>
          <a:bodyPr wrap="square" rtlCol="0">
            <a:spAutoFit/>
          </a:bodyPr>
          <a:lstStyle/>
          <a:p>
            <a:r>
              <a:rPr lang="en-US" sz="2400" b="1" dirty="0" smtClean="0">
                <a:solidFill>
                  <a:srgbClr val="CC6600"/>
                </a:solidFill>
              </a:rPr>
              <a:t>Availability of Substitutes</a:t>
            </a:r>
            <a:endParaRPr lang="en-US" sz="2400" b="1" dirty="0">
              <a:solidFill>
                <a:srgbClr val="CC6600"/>
              </a:solidFill>
            </a:endParaRPr>
          </a:p>
        </p:txBody>
      </p:sp>
      <p:sp>
        <p:nvSpPr>
          <p:cNvPr id="8" name="TextBox 7"/>
          <p:cNvSpPr txBox="1"/>
          <p:nvPr/>
        </p:nvSpPr>
        <p:spPr>
          <a:xfrm>
            <a:off x="1219200" y="2212958"/>
            <a:ext cx="2773680" cy="461665"/>
          </a:xfrm>
          <a:prstGeom prst="rect">
            <a:avLst/>
          </a:prstGeom>
          <a:noFill/>
        </p:spPr>
        <p:txBody>
          <a:bodyPr wrap="square" rtlCol="0">
            <a:spAutoFit/>
          </a:bodyPr>
          <a:lstStyle/>
          <a:p>
            <a:r>
              <a:rPr lang="en-US" sz="2400" b="1" dirty="0" smtClean="0">
                <a:solidFill>
                  <a:srgbClr val="7030A0"/>
                </a:solidFill>
              </a:rPr>
              <a:t>Interest Rates</a:t>
            </a:r>
            <a:endParaRPr lang="en-US" sz="2400" b="1" dirty="0">
              <a:solidFill>
                <a:srgbClr val="7030A0"/>
              </a:solidFill>
            </a:endParaRPr>
          </a:p>
        </p:txBody>
      </p:sp>
      <p:sp>
        <p:nvSpPr>
          <p:cNvPr id="9" name="TextBox 8"/>
          <p:cNvSpPr txBox="1"/>
          <p:nvPr/>
        </p:nvSpPr>
        <p:spPr>
          <a:xfrm>
            <a:off x="1441622" y="2779996"/>
            <a:ext cx="5949778" cy="830997"/>
          </a:xfrm>
          <a:prstGeom prst="rect">
            <a:avLst/>
          </a:prstGeom>
          <a:noFill/>
        </p:spPr>
        <p:txBody>
          <a:bodyPr wrap="square" rtlCol="0">
            <a:spAutoFit/>
          </a:bodyPr>
          <a:lstStyle/>
          <a:p>
            <a:r>
              <a:rPr lang="en-US" sz="2400" b="1" dirty="0" smtClean="0">
                <a:solidFill>
                  <a:srgbClr val="00B0F0"/>
                </a:solidFill>
              </a:rPr>
              <a:t>Pricing &amp; Advertisements of Competitors</a:t>
            </a:r>
            <a:endParaRPr lang="en-US" sz="2400" b="1" dirty="0">
              <a:solidFill>
                <a:srgbClr val="00B0F0"/>
              </a:solidFill>
            </a:endParaRPr>
          </a:p>
        </p:txBody>
      </p:sp>
      <p:sp>
        <p:nvSpPr>
          <p:cNvPr id="10" name="TextBox 9"/>
          <p:cNvSpPr txBox="1"/>
          <p:nvPr/>
        </p:nvSpPr>
        <p:spPr>
          <a:xfrm>
            <a:off x="1758530" y="3716366"/>
            <a:ext cx="3659290" cy="461665"/>
          </a:xfrm>
          <a:prstGeom prst="rect">
            <a:avLst/>
          </a:prstGeom>
          <a:noFill/>
        </p:spPr>
        <p:txBody>
          <a:bodyPr wrap="square" rtlCol="0">
            <a:spAutoFit/>
          </a:bodyPr>
          <a:lstStyle/>
          <a:p>
            <a:r>
              <a:rPr lang="en-US" sz="2400" b="1" dirty="0" smtClean="0">
                <a:solidFill>
                  <a:srgbClr val="00B050"/>
                </a:solidFill>
              </a:rPr>
              <a:t>Taxes</a:t>
            </a:r>
            <a:endParaRPr lang="en-US" sz="2400" b="1" dirty="0">
              <a:solidFill>
                <a:srgbClr val="00B050"/>
              </a:solidFill>
            </a:endParaRPr>
          </a:p>
        </p:txBody>
      </p:sp>
      <p:sp>
        <p:nvSpPr>
          <p:cNvPr id="11" name="TextBox 10"/>
          <p:cNvSpPr txBox="1"/>
          <p:nvPr/>
        </p:nvSpPr>
        <p:spPr>
          <a:xfrm>
            <a:off x="1941410" y="4283404"/>
            <a:ext cx="5709070" cy="461665"/>
          </a:xfrm>
          <a:prstGeom prst="rect">
            <a:avLst/>
          </a:prstGeom>
          <a:noFill/>
        </p:spPr>
        <p:txBody>
          <a:bodyPr wrap="square" rtlCol="0">
            <a:spAutoFit/>
          </a:bodyPr>
          <a:lstStyle/>
          <a:p>
            <a:r>
              <a:rPr lang="en-US" sz="2400" b="1" dirty="0" smtClean="0">
                <a:solidFill>
                  <a:srgbClr val="CC0066"/>
                </a:solidFill>
              </a:rPr>
              <a:t>Local &amp; Global </a:t>
            </a:r>
            <a:r>
              <a:rPr lang="en-US" sz="2400" b="1" dirty="0" smtClean="0">
                <a:solidFill>
                  <a:srgbClr val="CC0066"/>
                </a:solidFill>
              </a:rPr>
              <a:t>Economic </a:t>
            </a:r>
            <a:r>
              <a:rPr lang="en-US" sz="2400" b="1" dirty="0" smtClean="0">
                <a:solidFill>
                  <a:srgbClr val="CC0066"/>
                </a:solidFill>
              </a:rPr>
              <a:t>Activities</a:t>
            </a:r>
            <a:endParaRPr lang="en-US" sz="2400" b="1" dirty="0">
              <a:solidFill>
                <a:srgbClr val="CC0066"/>
              </a:solidFill>
            </a:endParaRPr>
          </a:p>
        </p:txBody>
      </p:sp>
      <p:pic>
        <p:nvPicPr>
          <p:cNvPr id="2" name="Picture 1"/>
          <p:cNvPicPr>
            <a:picLocks noChangeAspect="1"/>
          </p:cNvPicPr>
          <p:nvPr/>
        </p:nvPicPr>
        <p:blipFill>
          <a:blip r:embed="rId2"/>
          <a:stretch>
            <a:fillRect/>
          </a:stretch>
        </p:blipFill>
        <p:spPr>
          <a:xfrm>
            <a:off x="7456111" y="1059014"/>
            <a:ext cx="1348857" cy="3817951"/>
          </a:xfrm>
          <a:prstGeom prst="rect">
            <a:avLst/>
          </a:prstGeom>
        </p:spPr>
      </p:pic>
    </p:spTree>
    <p:extLst>
      <p:ext uri="{BB962C8B-B14F-4D97-AF65-F5344CB8AC3E}">
        <p14:creationId xmlns:p14="http://schemas.microsoft.com/office/powerpoint/2010/main" val="29803994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87"/>
          <p:cNvSpPr txBox="1"/>
          <p:nvPr/>
        </p:nvSpPr>
        <p:spPr>
          <a:xfrm>
            <a:off x="76200" y="895350"/>
            <a:ext cx="8915400" cy="39624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3200"/>
              <a:buFont typeface="Noto Sans Symbols"/>
              <a:buNone/>
            </a:pPr>
            <a:endParaRPr sz="3200">
              <a:solidFill>
                <a:schemeClr val="dk1"/>
              </a:solidFill>
              <a:latin typeface="Times New Roman"/>
              <a:ea typeface="Times New Roman"/>
              <a:cs typeface="Times New Roman"/>
              <a:sym typeface="Times New Roman"/>
            </a:endParaRPr>
          </a:p>
        </p:txBody>
      </p:sp>
      <p:cxnSp>
        <p:nvCxnSpPr>
          <p:cNvPr id="795" name="Google Shape;795;p87"/>
          <p:cNvCxnSpPr/>
          <p:nvPr/>
        </p:nvCxnSpPr>
        <p:spPr>
          <a:xfrm rot="10800000">
            <a:off x="457314" y="438150"/>
            <a:ext cx="3000" cy="41148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796" name="Google Shape;796;p87"/>
          <p:cNvCxnSpPr/>
          <p:nvPr/>
        </p:nvCxnSpPr>
        <p:spPr>
          <a:xfrm rot="10800000" flipH="1">
            <a:off x="457200" y="4520550"/>
            <a:ext cx="4025400" cy="324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797" name="Google Shape;797;p87"/>
          <p:cNvCxnSpPr/>
          <p:nvPr/>
        </p:nvCxnSpPr>
        <p:spPr>
          <a:xfrm>
            <a:off x="990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98" name="Google Shape;798;p87"/>
          <p:cNvCxnSpPr/>
          <p:nvPr/>
        </p:nvCxnSpPr>
        <p:spPr>
          <a:xfrm>
            <a:off x="3733800" y="44005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799" name="Google Shape;799;p87"/>
          <p:cNvCxnSpPr/>
          <p:nvPr/>
        </p:nvCxnSpPr>
        <p:spPr>
          <a:xfrm>
            <a:off x="457200" y="4019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sp>
        <p:nvSpPr>
          <p:cNvPr id="800" name="Google Shape;800;p87"/>
          <p:cNvSpPr txBox="1"/>
          <p:nvPr/>
        </p:nvSpPr>
        <p:spPr>
          <a:xfrm>
            <a:off x="838200"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801" name="Google Shape;801;p87"/>
          <p:cNvSpPr txBox="1"/>
          <p:nvPr/>
        </p:nvSpPr>
        <p:spPr>
          <a:xfrm>
            <a:off x="1450914"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802" name="Google Shape;802;p87"/>
          <p:cNvSpPr txBox="1"/>
          <p:nvPr/>
        </p:nvSpPr>
        <p:spPr>
          <a:xfrm>
            <a:off x="19843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803" name="Google Shape;803;p87"/>
          <p:cNvSpPr txBox="1"/>
          <p:nvPr/>
        </p:nvSpPr>
        <p:spPr>
          <a:xfrm>
            <a:off x="25177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804" name="Google Shape;804;p87"/>
          <p:cNvSpPr txBox="1"/>
          <p:nvPr/>
        </p:nvSpPr>
        <p:spPr>
          <a:xfrm>
            <a:off x="2934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805" name="Google Shape;805;p87"/>
          <p:cNvSpPr txBox="1"/>
          <p:nvPr/>
        </p:nvSpPr>
        <p:spPr>
          <a:xfrm>
            <a:off x="35436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806" name="Google Shape;806;p87"/>
          <p:cNvSpPr txBox="1"/>
          <p:nvPr/>
        </p:nvSpPr>
        <p:spPr>
          <a:xfrm>
            <a:off x="4077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807" name="Google Shape;807;p87"/>
          <p:cNvSpPr txBox="1"/>
          <p:nvPr/>
        </p:nvSpPr>
        <p:spPr>
          <a:xfrm>
            <a:off x="228600" y="3802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808" name="Google Shape;808;p87"/>
          <p:cNvSpPr txBox="1"/>
          <p:nvPr/>
        </p:nvSpPr>
        <p:spPr>
          <a:xfrm>
            <a:off x="231714" y="33454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809" name="Google Shape;809;p87"/>
          <p:cNvSpPr txBox="1"/>
          <p:nvPr/>
        </p:nvSpPr>
        <p:spPr>
          <a:xfrm>
            <a:off x="231714" y="28120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810" name="Google Shape;810;p87"/>
          <p:cNvSpPr txBox="1"/>
          <p:nvPr/>
        </p:nvSpPr>
        <p:spPr>
          <a:xfrm>
            <a:off x="231714" y="2278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811" name="Google Shape;811;p87"/>
          <p:cNvSpPr txBox="1"/>
          <p:nvPr/>
        </p:nvSpPr>
        <p:spPr>
          <a:xfrm>
            <a:off x="76200" y="1745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812" name="Google Shape;812;p87"/>
          <p:cNvSpPr txBox="1"/>
          <p:nvPr/>
        </p:nvSpPr>
        <p:spPr>
          <a:xfrm>
            <a:off x="76200" y="602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813" name="Google Shape;813;p87"/>
          <p:cNvSpPr txBox="1"/>
          <p:nvPr/>
        </p:nvSpPr>
        <p:spPr>
          <a:xfrm>
            <a:off x="86226" y="68818"/>
            <a:ext cx="456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QY</a:t>
            </a:r>
            <a:endParaRPr sz="1800" b="1">
              <a:solidFill>
                <a:schemeClr val="dk1"/>
              </a:solidFill>
              <a:latin typeface="Calibri"/>
              <a:ea typeface="Calibri"/>
              <a:cs typeface="Calibri"/>
              <a:sym typeface="Calibri"/>
            </a:endParaRPr>
          </a:p>
        </p:txBody>
      </p:sp>
      <p:sp>
        <p:nvSpPr>
          <p:cNvPr id="814" name="Google Shape;814;p87"/>
          <p:cNvSpPr txBox="1"/>
          <p:nvPr/>
        </p:nvSpPr>
        <p:spPr>
          <a:xfrm>
            <a:off x="4406350" y="4336018"/>
            <a:ext cx="470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QX</a:t>
            </a:r>
            <a:endParaRPr sz="1800" b="1">
              <a:solidFill>
                <a:schemeClr val="dk1"/>
              </a:solidFill>
              <a:latin typeface="Calibri"/>
              <a:ea typeface="Calibri"/>
              <a:cs typeface="Calibri"/>
              <a:sym typeface="Calibri"/>
            </a:endParaRPr>
          </a:p>
        </p:txBody>
      </p:sp>
      <p:sp>
        <p:nvSpPr>
          <p:cNvPr id="815" name="Google Shape;815;p87"/>
          <p:cNvSpPr txBox="1"/>
          <p:nvPr/>
        </p:nvSpPr>
        <p:spPr>
          <a:xfrm>
            <a:off x="76200" y="1123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816" name="Google Shape;816;p87"/>
          <p:cNvSpPr txBox="1"/>
          <p:nvPr/>
        </p:nvSpPr>
        <p:spPr>
          <a:xfrm>
            <a:off x="5181500" y="2419350"/>
            <a:ext cx="3755700" cy="2678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a:solidFill>
                  <a:schemeClr val="dk1"/>
                </a:solidFill>
                <a:latin typeface="Lato"/>
                <a:ea typeface="Lato"/>
                <a:cs typeface="Lato"/>
                <a:sym typeface="Lato"/>
              </a:rPr>
              <a:t>If Rohit allocates the budget equally on X and Y </a:t>
            </a:r>
            <a:endParaRPr>
              <a:latin typeface="Lato"/>
              <a:ea typeface="Lato"/>
              <a:cs typeface="Lato"/>
              <a:sym typeface="Lato"/>
            </a:endParaRPr>
          </a:p>
          <a:p>
            <a:pPr marL="0" marR="0" lvl="0" indent="0" algn="l" rtl="0">
              <a:spcBef>
                <a:spcPts val="0"/>
              </a:spcBef>
              <a:spcAft>
                <a:spcPts val="0"/>
              </a:spcAft>
              <a:buNone/>
            </a:pPr>
            <a:endParaRPr sz="2400">
              <a:solidFill>
                <a:schemeClr val="dk1"/>
              </a:solidFill>
              <a:latin typeface="Lato"/>
              <a:ea typeface="Lato"/>
              <a:cs typeface="Lato"/>
              <a:sym typeface="Lato"/>
            </a:endParaRPr>
          </a:p>
          <a:p>
            <a:pPr marL="0" marR="0" lvl="0" indent="0" algn="l" rtl="0">
              <a:spcBef>
                <a:spcPts val="0"/>
              </a:spcBef>
              <a:spcAft>
                <a:spcPts val="0"/>
              </a:spcAft>
              <a:buNone/>
            </a:pPr>
            <a:r>
              <a:rPr lang="en" sz="2400">
                <a:solidFill>
                  <a:schemeClr val="dk1"/>
                </a:solidFill>
                <a:latin typeface="Lato"/>
                <a:ea typeface="Lato"/>
                <a:cs typeface="Lato"/>
                <a:sym typeface="Lato"/>
              </a:rPr>
              <a:t>Q</a:t>
            </a:r>
            <a:r>
              <a:rPr lang="en" sz="2400" baseline="-25000">
                <a:solidFill>
                  <a:schemeClr val="dk1"/>
                </a:solidFill>
                <a:latin typeface="Lato"/>
                <a:ea typeface="Lato"/>
                <a:cs typeface="Lato"/>
                <a:sym typeface="Lato"/>
              </a:rPr>
              <a:t>X</a:t>
            </a:r>
            <a:r>
              <a:rPr lang="en" sz="2400">
                <a:solidFill>
                  <a:schemeClr val="dk1"/>
                </a:solidFill>
                <a:latin typeface="Lato"/>
                <a:ea typeface="Lato"/>
                <a:cs typeface="Lato"/>
                <a:sym typeface="Lato"/>
              </a:rPr>
              <a:t> = 2000/800 = 2.5 Units </a:t>
            </a:r>
            <a:endParaRPr>
              <a:latin typeface="Lato"/>
              <a:ea typeface="Lato"/>
              <a:cs typeface="Lato"/>
              <a:sym typeface="Lato"/>
            </a:endParaRPr>
          </a:p>
          <a:p>
            <a:pPr marL="0" marR="0" lvl="0" indent="0" algn="l" rtl="0">
              <a:spcBef>
                <a:spcPts val="0"/>
              </a:spcBef>
              <a:spcAft>
                <a:spcPts val="0"/>
              </a:spcAft>
              <a:buNone/>
            </a:pPr>
            <a:endParaRPr sz="2400">
              <a:solidFill>
                <a:schemeClr val="dk1"/>
              </a:solidFill>
              <a:latin typeface="Lato"/>
              <a:ea typeface="Lato"/>
              <a:cs typeface="Lato"/>
              <a:sym typeface="Lato"/>
            </a:endParaRPr>
          </a:p>
          <a:p>
            <a:pPr marL="0" marR="0" lvl="0" indent="0" algn="l" rtl="0">
              <a:spcBef>
                <a:spcPts val="0"/>
              </a:spcBef>
              <a:spcAft>
                <a:spcPts val="0"/>
              </a:spcAft>
              <a:buNone/>
            </a:pPr>
            <a:r>
              <a:rPr lang="en" sz="2400">
                <a:solidFill>
                  <a:schemeClr val="dk1"/>
                </a:solidFill>
                <a:latin typeface="Lato"/>
                <a:ea typeface="Lato"/>
                <a:cs typeface="Lato"/>
                <a:sym typeface="Lato"/>
              </a:rPr>
              <a:t>Q</a:t>
            </a:r>
            <a:r>
              <a:rPr lang="en" sz="2400" baseline="-25000">
                <a:solidFill>
                  <a:schemeClr val="dk1"/>
                </a:solidFill>
                <a:latin typeface="Lato"/>
                <a:ea typeface="Lato"/>
                <a:cs typeface="Lato"/>
                <a:sym typeface="Lato"/>
              </a:rPr>
              <a:t>Y</a:t>
            </a:r>
            <a:r>
              <a:rPr lang="en" sz="2400">
                <a:solidFill>
                  <a:schemeClr val="dk1"/>
                </a:solidFill>
                <a:latin typeface="Lato"/>
                <a:ea typeface="Lato"/>
                <a:cs typeface="Lato"/>
                <a:sym typeface="Lato"/>
              </a:rPr>
              <a:t> = 2000/400 = 5 Units </a:t>
            </a:r>
            <a:endParaRPr sz="2400">
              <a:solidFill>
                <a:schemeClr val="dk1"/>
              </a:solidFill>
              <a:latin typeface="Lato"/>
              <a:ea typeface="Lato"/>
              <a:cs typeface="Lato"/>
              <a:sym typeface="Lato"/>
            </a:endParaRPr>
          </a:p>
          <a:p>
            <a:pPr marL="0" marR="0" lvl="0" indent="0" algn="l" rtl="0">
              <a:spcBef>
                <a:spcPts val="0"/>
              </a:spcBef>
              <a:spcAft>
                <a:spcPts val="0"/>
              </a:spcAft>
              <a:buNone/>
            </a:pPr>
            <a:endParaRPr sz="2400">
              <a:solidFill>
                <a:schemeClr val="dk1"/>
              </a:solidFill>
              <a:latin typeface="Lato"/>
              <a:ea typeface="Lato"/>
              <a:cs typeface="Lato"/>
              <a:sym typeface="Lato"/>
            </a:endParaRPr>
          </a:p>
        </p:txBody>
      </p:sp>
      <p:sp>
        <p:nvSpPr>
          <p:cNvPr id="817" name="Google Shape;817;p87"/>
          <p:cNvSpPr txBox="1"/>
          <p:nvPr/>
        </p:nvSpPr>
        <p:spPr>
          <a:xfrm>
            <a:off x="1143000" y="3028950"/>
            <a:ext cx="4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E1</a:t>
            </a:r>
            <a:endParaRPr sz="1800" b="1">
              <a:solidFill>
                <a:schemeClr val="dk1"/>
              </a:solidFill>
              <a:latin typeface="Calibri"/>
              <a:ea typeface="Calibri"/>
              <a:cs typeface="Calibri"/>
              <a:sym typeface="Calibri"/>
            </a:endParaRPr>
          </a:p>
        </p:txBody>
      </p:sp>
      <p:cxnSp>
        <p:nvCxnSpPr>
          <p:cNvPr id="818" name="Google Shape;818;p87"/>
          <p:cNvCxnSpPr/>
          <p:nvPr/>
        </p:nvCxnSpPr>
        <p:spPr>
          <a:xfrm rot="10800000">
            <a:off x="457200" y="1885950"/>
            <a:ext cx="1371600" cy="2667000"/>
          </a:xfrm>
          <a:prstGeom prst="straightConnector1">
            <a:avLst/>
          </a:prstGeom>
          <a:noFill/>
          <a:ln w="57150" cap="flat" cmpd="sng">
            <a:solidFill>
              <a:srgbClr val="0000CC"/>
            </a:solidFill>
            <a:prstDash val="solid"/>
            <a:round/>
            <a:headEnd type="none" w="sm" len="sm"/>
            <a:tailEnd type="none" w="sm" len="sm"/>
          </a:ln>
          <a:effectLst>
            <a:outerShdw blurRad="40000" dist="23000" dir="5400000" rotWithShape="0">
              <a:srgbClr val="000000">
                <a:alpha val="34900"/>
              </a:srgbClr>
            </a:outerShdw>
          </a:effectLst>
        </p:spPr>
      </p:cxnSp>
      <p:sp>
        <p:nvSpPr>
          <p:cNvPr id="819" name="Google Shape;819;p87"/>
          <p:cNvSpPr/>
          <p:nvPr/>
        </p:nvSpPr>
        <p:spPr>
          <a:xfrm>
            <a:off x="838200" y="2266950"/>
            <a:ext cx="990224" cy="1372520"/>
          </a:xfrm>
          <a:custGeom>
            <a:avLst/>
            <a:gdLst/>
            <a:ahLst/>
            <a:cxnLst/>
            <a:rect l="l" t="t" r="r" b="b"/>
            <a:pathLst>
              <a:path w="1211283" h="985652" extrusionOk="0">
                <a:moveTo>
                  <a:pt x="0" y="0"/>
                </a:moveTo>
                <a:cubicBezTo>
                  <a:pt x="118753" y="297872"/>
                  <a:pt x="237507" y="595745"/>
                  <a:pt x="439387" y="760020"/>
                </a:cubicBezTo>
                <a:cubicBezTo>
                  <a:pt x="641267" y="924295"/>
                  <a:pt x="926275" y="954973"/>
                  <a:pt x="1211283" y="985652"/>
                </a:cubicBezTo>
              </a:path>
            </a:pathLst>
          </a:custGeom>
          <a:noFill/>
          <a:ln w="57150" cap="flat" cmpd="sng">
            <a:solidFill>
              <a:srgbClr val="0000CC"/>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20" name="Google Shape;820;p87"/>
          <p:cNvCxnSpPr/>
          <p:nvPr/>
        </p:nvCxnSpPr>
        <p:spPr>
          <a:xfrm>
            <a:off x="1143000" y="3257550"/>
            <a:ext cx="0" cy="1219200"/>
          </a:xfrm>
          <a:prstGeom prst="straightConnector1">
            <a:avLst/>
          </a:prstGeom>
          <a:noFill/>
          <a:ln w="38100" cap="flat" cmpd="sng">
            <a:solidFill>
              <a:srgbClr val="0000CC"/>
            </a:solidFill>
            <a:prstDash val="dash"/>
            <a:round/>
            <a:headEnd type="none" w="sm" len="sm"/>
            <a:tailEnd type="none" w="sm" len="sm"/>
          </a:ln>
          <a:effectLst>
            <a:outerShdw blurRad="40000" dist="23000" dir="5400000" rotWithShape="0">
              <a:srgbClr val="000000">
                <a:alpha val="34900"/>
              </a:srgbClr>
            </a:outerShdw>
          </a:effectLst>
        </p:spPr>
      </p:cxnSp>
      <p:cxnSp>
        <p:nvCxnSpPr>
          <p:cNvPr id="821" name="Google Shape;821;p87"/>
          <p:cNvCxnSpPr/>
          <p:nvPr/>
        </p:nvCxnSpPr>
        <p:spPr>
          <a:xfrm rot="10800000">
            <a:off x="533400" y="3257550"/>
            <a:ext cx="609600" cy="0"/>
          </a:xfrm>
          <a:prstGeom prst="straightConnector1">
            <a:avLst/>
          </a:prstGeom>
          <a:noFill/>
          <a:ln w="38100" cap="flat" cmpd="sng">
            <a:solidFill>
              <a:srgbClr val="0000CC"/>
            </a:solidFill>
            <a:prstDash val="dash"/>
            <a:round/>
            <a:headEnd type="none" w="sm" len="sm"/>
            <a:tailEnd type="none" w="sm" len="sm"/>
          </a:ln>
          <a:effectLst>
            <a:outerShdw blurRad="40000" dist="23000" dir="5400000" rotWithShape="0">
              <a:srgbClr val="000000">
                <a:alpha val="34900"/>
              </a:srgbClr>
            </a:outerShdw>
          </a:effectLst>
        </p:spPr>
      </p:cxnSp>
      <p:cxnSp>
        <p:nvCxnSpPr>
          <p:cNvPr id="822" name="Google Shape;822;p87"/>
          <p:cNvCxnSpPr/>
          <p:nvPr/>
        </p:nvCxnSpPr>
        <p:spPr>
          <a:xfrm>
            <a:off x="1600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23" name="Google Shape;823;p87"/>
          <p:cNvCxnSpPr/>
          <p:nvPr/>
        </p:nvCxnSpPr>
        <p:spPr>
          <a:xfrm>
            <a:off x="2133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24" name="Google Shape;824;p87"/>
          <p:cNvCxnSpPr/>
          <p:nvPr/>
        </p:nvCxnSpPr>
        <p:spPr>
          <a:xfrm>
            <a:off x="26670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25" name="Google Shape;825;p87"/>
          <p:cNvCxnSpPr/>
          <p:nvPr/>
        </p:nvCxnSpPr>
        <p:spPr>
          <a:xfrm>
            <a:off x="32004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26" name="Google Shape;826;p87"/>
          <p:cNvCxnSpPr/>
          <p:nvPr/>
        </p:nvCxnSpPr>
        <p:spPr>
          <a:xfrm>
            <a:off x="37338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27" name="Google Shape;827;p87"/>
          <p:cNvCxnSpPr/>
          <p:nvPr/>
        </p:nvCxnSpPr>
        <p:spPr>
          <a:xfrm>
            <a:off x="4267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28" name="Google Shape;828;p87"/>
          <p:cNvCxnSpPr/>
          <p:nvPr/>
        </p:nvCxnSpPr>
        <p:spPr>
          <a:xfrm>
            <a:off x="457200" y="3486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29" name="Google Shape;829;p87"/>
          <p:cNvCxnSpPr/>
          <p:nvPr/>
        </p:nvCxnSpPr>
        <p:spPr>
          <a:xfrm>
            <a:off x="457200" y="29527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30" name="Google Shape;830;p87"/>
          <p:cNvCxnSpPr/>
          <p:nvPr/>
        </p:nvCxnSpPr>
        <p:spPr>
          <a:xfrm>
            <a:off x="457200" y="24193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31" name="Google Shape;831;p87"/>
          <p:cNvCxnSpPr/>
          <p:nvPr/>
        </p:nvCxnSpPr>
        <p:spPr>
          <a:xfrm>
            <a:off x="457200" y="18859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32" name="Google Shape;832;p87"/>
          <p:cNvCxnSpPr/>
          <p:nvPr/>
        </p:nvCxnSpPr>
        <p:spPr>
          <a:xfrm>
            <a:off x="457200" y="1352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33" name="Google Shape;833;p87"/>
          <p:cNvCxnSpPr/>
          <p:nvPr/>
        </p:nvCxnSpPr>
        <p:spPr>
          <a:xfrm>
            <a:off x="457200" y="819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sp>
        <p:nvSpPr>
          <p:cNvPr id="834" name="Google Shape;834;p87"/>
          <p:cNvSpPr txBox="1"/>
          <p:nvPr/>
        </p:nvSpPr>
        <p:spPr>
          <a:xfrm>
            <a:off x="2667000" y="2800350"/>
            <a:ext cx="1281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Equilibrium</a:t>
            </a:r>
            <a:endParaRPr sz="1800" b="1">
              <a:solidFill>
                <a:schemeClr val="dk1"/>
              </a:solidFill>
              <a:latin typeface="Calibri"/>
              <a:ea typeface="Calibri"/>
              <a:cs typeface="Calibri"/>
              <a:sym typeface="Calibri"/>
            </a:endParaRPr>
          </a:p>
        </p:txBody>
      </p:sp>
      <p:cxnSp>
        <p:nvCxnSpPr>
          <p:cNvPr id="835" name="Google Shape;835;p87"/>
          <p:cNvCxnSpPr>
            <a:endCxn id="817" idx="3"/>
          </p:cNvCxnSpPr>
          <p:nvPr/>
        </p:nvCxnSpPr>
        <p:spPr>
          <a:xfrm flipH="1">
            <a:off x="1557000" y="3028800"/>
            <a:ext cx="1033800" cy="1848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sp>
        <p:nvSpPr>
          <p:cNvPr id="836" name="Google Shape;836;p87"/>
          <p:cNvSpPr txBox="1"/>
          <p:nvPr/>
        </p:nvSpPr>
        <p:spPr>
          <a:xfrm>
            <a:off x="4966200" y="68825"/>
            <a:ext cx="4025400" cy="22905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900">
                <a:solidFill>
                  <a:srgbClr val="666666"/>
                </a:solidFill>
                <a:latin typeface="Lato"/>
                <a:ea typeface="Lato"/>
                <a:cs typeface="Lato"/>
                <a:sym typeface="Lato"/>
              </a:rPr>
              <a:t>Suppose Rohit has Rs.4000 to spend per month on goods X and Y. Suppose the per unit prices of X and Y are Rs.800 and Rs.400 respectively. If he chooses to allocate the entire budget equally on two goods how will he make the optimum choice?</a:t>
            </a:r>
            <a:endParaRPr sz="900">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6">
                                            <p:txEl>
                                              <p:pRg st="0" end="0"/>
                                            </p:txEl>
                                          </p:spTgt>
                                        </p:tgtEl>
                                        <p:attrNameLst>
                                          <p:attrName>style.visibility</p:attrName>
                                        </p:attrNameLst>
                                      </p:cBhvr>
                                      <p:to>
                                        <p:strVal val="visible"/>
                                      </p:to>
                                    </p:set>
                                    <p:animEffect transition="in" filter="fade">
                                      <p:cBhvr>
                                        <p:cTn id="7" dur="1000"/>
                                        <p:tgtEl>
                                          <p:spTgt spid="8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6">
                                            <p:txEl>
                                              <p:pRg st="1" end="1"/>
                                            </p:txEl>
                                          </p:spTgt>
                                        </p:tgtEl>
                                        <p:attrNameLst>
                                          <p:attrName>style.visibility</p:attrName>
                                        </p:attrNameLst>
                                      </p:cBhvr>
                                      <p:to>
                                        <p:strVal val="visible"/>
                                      </p:to>
                                    </p:set>
                                    <p:animEffect transition="in" filter="fade">
                                      <p:cBhvr>
                                        <p:cTn id="12" dur="1000"/>
                                        <p:tgtEl>
                                          <p:spTgt spid="8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6">
                                            <p:txEl>
                                              <p:pRg st="2" end="2"/>
                                            </p:txEl>
                                          </p:spTgt>
                                        </p:tgtEl>
                                        <p:attrNameLst>
                                          <p:attrName>style.visibility</p:attrName>
                                        </p:attrNameLst>
                                      </p:cBhvr>
                                      <p:to>
                                        <p:strVal val="visible"/>
                                      </p:to>
                                    </p:set>
                                    <p:animEffect transition="in" filter="fade">
                                      <p:cBhvr>
                                        <p:cTn id="17" dur="1000"/>
                                        <p:tgtEl>
                                          <p:spTgt spid="8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6">
                                            <p:txEl>
                                              <p:pRg st="3" end="3"/>
                                            </p:txEl>
                                          </p:spTgt>
                                        </p:tgtEl>
                                        <p:attrNameLst>
                                          <p:attrName>style.visibility</p:attrName>
                                        </p:attrNameLst>
                                      </p:cBhvr>
                                      <p:to>
                                        <p:strVal val="visible"/>
                                      </p:to>
                                    </p:set>
                                    <p:animEffect transition="in" filter="fade">
                                      <p:cBhvr>
                                        <p:cTn id="22" dur="1000"/>
                                        <p:tgtEl>
                                          <p:spTgt spid="8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16">
                                            <p:txEl>
                                              <p:pRg st="4" end="4"/>
                                            </p:txEl>
                                          </p:spTgt>
                                        </p:tgtEl>
                                        <p:attrNameLst>
                                          <p:attrName>style.visibility</p:attrName>
                                        </p:attrNameLst>
                                      </p:cBhvr>
                                      <p:to>
                                        <p:strVal val="visible"/>
                                      </p:to>
                                    </p:set>
                                    <p:animEffect transition="in" filter="fade">
                                      <p:cBhvr>
                                        <p:cTn id="27" dur="1000"/>
                                        <p:tgtEl>
                                          <p:spTgt spid="8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6">
                                            <p:txEl>
                                              <p:pRg st="5" end="5"/>
                                            </p:txEl>
                                          </p:spTgt>
                                        </p:tgtEl>
                                        <p:attrNameLst>
                                          <p:attrName>style.visibility</p:attrName>
                                        </p:attrNameLst>
                                      </p:cBhvr>
                                      <p:to>
                                        <p:strVal val="visible"/>
                                      </p:to>
                                    </p:set>
                                    <p:animEffect transition="in" filter="fade">
                                      <p:cBhvr>
                                        <p:cTn id="32" dur="1000"/>
                                        <p:tgtEl>
                                          <p:spTgt spid="8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20"/>
                                        </p:tgtEl>
                                        <p:attrNameLst>
                                          <p:attrName>style.visibility</p:attrName>
                                        </p:attrNameLst>
                                      </p:cBhvr>
                                      <p:to>
                                        <p:strVal val="visible"/>
                                      </p:to>
                                    </p:set>
                                    <p:animEffect transition="in" filter="fade">
                                      <p:cBhvr>
                                        <p:cTn id="37" dur="1000"/>
                                        <p:tgtEl>
                                          <p:spTgt spid="8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21"/>
                                        </p:tgtEl>
                                        <p:attrNameLst>
                                          <p:attrName>style.visibility</p:attrName>
                                        </p:attrNameLst>
                                      </p:cBhvr>
                                      <p:to>
                                        <p:strVal val="visible"/>
                                      </p:to>
                                    </p:set>
                                    <p:animEffect transition="in" filter="fade">
                                      <p:cBhvr>
                                        <p:cTn id="42" dur="1000"/>
                                        <p:tgtEl>
                                          <p:spTgt spid="82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17"/>
                                        </p:tgtEl>
                                        <p:attrNameLst>
                                          <p:attrName>style.visibility</p:attrName>
                                        </p:attrNameLst>
                                      </p:cBhvr>
                                      <p:to>
                                        <p:strVal val="visible"/>
                                      </p:to>
                                    </p:set>
                                    <p:animEffect transition="in" filter="fade">
                                      <p:cBhvr>
                                        <p:cTn id="47" dur="1000"/>
                                        <p:tgtEl>
                                          <p:spTgt spid="8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19"/>
                                        </p:tgtEl>
                                        <p:attrNameLst>
                                          <p:attrName>style.visibility</p:attrName>
                                        </p:attrNameLst>
                                      </p:cBhvr>
                                      <p:to>
                                        <p:strVal val="visible"/>
                                      </p:to>
                                    </p:set>
                                    <p:animEffect transition="in" filter="fade">
                                      <p:cBhvr>
                                        <p:cTn id="52" dur="1000"/>
                                        <p:tgtEl>
                                          <p:spTgt spid="8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35"/>
                                        </p:tgtEl>
                                        <p:attrNameLst>
                                          <p:attrName>style.visibility</p:attrName>
                                        </p:attrNameLst>
                                      </p:cBhvr>
                                      <p:to>
                                        <p:strVal val="visible"/>
                                      </p:to>
                                    </p:set>
                                    <p:animEffect transition="in" filter="fade">
                                      <p:cBhvr>
                                        <p:cTn id="57" dur="1000"/>
                                        <p:tgtEl>
                                          <p:spTgt spid="83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34"/>
                                        </p:tgtEl>
                                        <p:attrNameLst>
                                          <p:attrName>style.visibility</p:attrName>
                                        </p:attrNameLst>
                                      </p:cBhvr>
                                      <p:to>
                                        <p:strVal val="visible"/>
                                      </p:to>
                                    </p:set>
                                    <p:animEffect transition="in" filter="fade">
                                      <p:cBhvr>
                                        <p:cTn id="62" dur="1000"/>
                                        <p:tgtEl>
                                          <p:spTgt spid="8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88"/>
          <p:cNvSpPr txBox="1"/>
          <p:nvPr/>
        </p:nvSpPr>
        <p:spPr>
          <a:xfrm>
            <a:off x="76200" y="895350"/>
            <a:ext cx="8915400" cy="39624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3200"/>
              <a:buFont typeface="Noto Sans Symbols"/>
              <a:buNone/>
            </a:pPr>
            <a:endParaRPr sz="3200">
              <a:solidFill>
                <a:schemeClr val="dk1"/>
              </a:solidFill>
              <a:latin typeface="Times New Roman"/>
              <a:ea typeface="Times New Roman"/>
              <a:cs typeface="Times New Roman"/>
              <a:sym typeface="Times New Roman"/>
            </a:endParaRPr>
          </a:p>
        </p:txBody>
      </p:sp>
      <p:cxnSp>
        <p:nvCxnSpPr>
          <p:cNvPr id="842" name="Google Shape;842;p88"/>
          <p:cNvCxnSpPr/>
          <p:nvPr/>
        </p:nvCxnSpPr>
        <p:spPr>
          <a:xfrm rot="10800000">
            <a:off x="457314" y="438150"/>
            <a:ext cx="3000" cy="41148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843" name="Google Shape;843;p88"/>
          <p:cNvCxnSpPr/>
          <p:nvPr/>
        </p:nvCxnSpPr>
        <p:spPr>
          <a:xfrm rot="10800000" flipH="1">
            <a:off x="457200" y="4520550"/>
            <a:ext cx="4025400" cy="324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844" name="Google Shape;844;p88"/>
          <p:cNvCxnSpPr/>
          <p:nvPr/>
        </p:nvCxnSpPr>
        <p:spPr>
          <a:xfrm>
            <a:off x="990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45" name="Google Shape;845;p88"/>
          <p:cNvCxnSpPr/>
          <p:nvPr/>
        </p:nvCxnSpPr>
        <p:spPr>
          <a:xfrm>
            <a:off x="3733800" y="44005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46" name="Google Shape;846;p88"/>
          <p:cNvCxnSpPr/>
          <p:nvPr/>
        </p:nvCxnSpPr>
        <p:spPr>
          <a:xfrm>
            <a:off x="457200" y="4019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sp>
        <p:nvSpPr>
          <p:cNvPr id="847" name="Google Shape;847;p88"/>
          <p:cNvSpPr txBox="1"/>
          <p:nvPr/>
        </p:nvSpPr>
        <p:spPr>
          <a:xfrm>
            <a:off x="838200"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848" name="Google Shape;848;p88"/>
          <p:cNvSpPr txBox="1"/>
          <p:nvPr/>
        </p:nvSpPr>
        <p:spPr>
          <a:xfrm>
            <a:off x="1450914"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849" name="Google Shape;849;p88"/>
          <p:cNvSpPr txBox="1"/>
          <p:nvPr/>
        </p:nvSpPr>
        <p:spPr>
          <a:xfrm>
            <a:off x="19843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850" name="Google Shape;850;p88"/>
          <p:cNvSpPr txBox="1"/>
          <p:nvPr/>
        </p:nvSpPr>
        <p:spPr>
          <a:xfrm>
            <a:off x="25177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851" name="Google Shape;851;p88"/>
          <p:cNvSpPr txBox="1"/>
          <p:nvPr/>
        </p:nvSpPr>
        <p:spPr>
          <a:xfrm>
            <a:off x="2934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852" name="Google Shape;852;p88"/>
          <p:cNvSpPr txBox="1"/>
          <p:nvPr/>
        </p:nvSpPr>
        <p:spPr>
          <a:xfrm>
            <a:off x="35436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853" name="Google Shape;853;p88"/>
          <p:cNvSpPr txBox="1"/>
          <p:nvPr/>
        </p:nvSpPr>
        <p:spPr>
          <a:xfrm>
            <a:off x="4077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854" name="Google Shape;854;p88"/>
          <p:cNvSpPr txBox="1"/>
          <p:nvPr/>
        </p:nvSpPr>
        <p:spPr>
          <a:xfrm>
            <a:off x="228600" y="3802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855" name="Google Shape;855;p88"/>
          <p:cNvSpPr txBox="1"/>
          <p:nvPr/>
        </p:nvSpPr>
        <p:spPr>
          <a:xfrm>
            <a:off x="231714" y="33454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856" name="Google Shape;856;p88"/>
          <p:cNvSpPr txBox="1"/>
          <p:nvPr/>
        </p:nvSpPr>
        <p:spPr>
          <a:xfrm>
            <a:off x="231714" y="28120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857" name="Google Shape;857;p88"/>
          <p:cNvSpPr txBox="1"/>
          <p:nvPr/>
        </p:nvSpPr>
        <p:spPr>
          <a:xfrm>
            <a:off x="231714" y="2278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858" name="Google Shape;858;p88"/>
          <p:cNvSpPr txBox="1"/>
          <p:nvPr/>
        </p:nvSpPr>
        <p:spPr>
          <a:xfrm>
            <a:off x="76200" y="1745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859" name="Google Shape;859;p88"/>
          <p:cNvSpPr txBox="1"/>
          <p:nvPr/>
        </p:nvSpPr>
        <p:spPr>
          <a:xfrm>
            <a:off x="76200" y="602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860" name="Google Shape;860;p88"/>
          <p:cNvSpPr txBox="1"/>
          <p:nvPr/>
        </p:nvSpPr>
        <p:spPr>
          <a:xfrm>
            <a:off x="86226" y="68818"/>
            <a:ext cx="456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QY</a:t>
            </a:r>
            <a:endParaRPr sz="1800" b="1">
              <a:solidFill>
                <a:schemeClr val="dk1"/>
              </a:solidFill>
              <a:latin typeface="Calibri"/>
              <a:ea typeface="Calibri"/>
              <a:cs typeface="Calibri"/>
              <a:sym typeface="Calibri"/>
            </a:endParaRPr>
          </a:p>
        </p:txBody>
      </p:sp>
      <p:sp>
        <p:nvSpPr>
          <p:cNvPr id="861" name="Google Shape;861;p88"/>
          <p:cNvSpPr txBox="1"/>
          <p:nvPr/>
        </p:nvSpPr>
        <p:spPr>
          <a:xfrm>
            <a:off x="4406350" y="4336018"/>
            <a:ext cx="470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QX</a:t>
            </a:r>
            <a:endParaRPr sz="1800" b="1">
              <a:solidFill>
                <a:schemeClr val="dk1"/>
              </a:solidFill>
              <a:latin typeface="Calibri"/>
              <a:ea typeface="Calibri"/>
              <a:cs typeface="Calibri"/>
              <a:sym typeface="Calibri"/>
            </a:endParaRPr>
          </a:p>
        </p:txBody>
      </p:sp>
      <p:sp>
        <p:nvSpPr>
          <p:cNvPr id="862" name="Google Shape;862;p88"/>
          <p:cNvSpPr txBox="1"/>
          <p:nvPr/>
        </p:nvSpPr>
        <p:spPr>
          <a:xfrm>
            <a:off x="76200" y="1123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863" name="Google Shape;863;p88"/>
          <p:cNvSpPr txBox="1"/>
          <p:nvPr/>
        </p:nvSpPr>
        <p:spPr>
          <a:xfrm>
            <a:off x="5320602" y="3398250"/>
            <a:ext cx="3698400" cy="1569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b="1">
                <a:solidFill>
                  <a:srgbClr val="666666"/>
                </a:solidFill>
                <a:latin typeface="Lato"/>
                <a:ea typeface="Lato"/>
                <a:cs typeface="Lato"/>
                <a:sym typeface="Lato"/>
              </a:rPr>
              <a:t>If price of X falls to Rs 400</a:t>
            </a:r>
            <a:endParaRPr sz="2400" b="1">
              <a:solidFill>
                <a:srgbClr val="666666"/>
              </a:solidFill>
              <a:latin typeface="Lato"/>
              <a:ea typeface="Lato"/>
              <a:cs typeface="Lato"/>
              <a:sym typeface="Lato"/>
            </a:endParaRPr>
          </a:p>
          <a:p>
            <a:pPr marL="0" marR="0" lvl="0" indent="0" algn="l" rtl="0">
              <a:spcBef>
                <a:spcPts val="0"/>
              </a:spcBef>
              <a:spcAft>
                <a:spcPts val="0"/>
              </a:spcAft>
              <a:buNone/>
            </a:pPr>
            <a:endParaRPr sz="2400" b="1">
              <a:solidFill>
                <a:srgbClr val="666666"/>
              </a:solidFill>
              <a:latin typeface="Lato"/>
              <a:ea typeface="Lato"/>
              <a:cs typeface="Lato"/>
              <a:sym typeface="Lato"/>
            </a:endParaRPr>
          </a:p>
          <a:p>
            <a:pPr marL="0" marR="0" lvl="0" indent="0" algn="l" rtl="0">
              <a:spcBef>
                <a:spcPts val="0"/>
              </a:spcBef>
              <a:spcAft>
                <a:spcPts val="0"/>
              </a:spcAft>
              <a:buNone/>
            </a:pPr>
            <a:r>
              <a:rPr lang="en" sz="2400" b="1">
                <a:solidFill>
                  <a:srgbClr val="666666"/>
                </a:solidFill>
                <a:latin typeface="Lato"/>
                <a:ea typeface="Lato"/>
                <a:cs typeface="Lato"/>
                <a:sym typeface="Lato"/>
              </a:rPr>
              <a:t>Now Rohit can buy</a:t>
            </a:r>
            <a:endParaRPr sz="2400" b="1">
              <a:solidFill>
                <a:srgbClr val="666666"/>
              </a:solidFill>
              <a:latin typeface="Lato"/>
              <a:ea typeface="Lato"/>
              <a:cs typeface="Lato"/>
              <a:sym typeface="Lato"/>
            </a:endParaRPr>
          </a:p>
          <a:p>
            <a:pPr marL="0" marR="0" lvl="0" indent="0" algn="l" rtl="0">
              <a:spcBef>
                <a:spcPts val="0"/>
              </a:spcBef>
              <a:spcAft>
                <a:spcPts val="0"/>
              </a:spcAft>
              <a:buNone/>
            </a:pPr>
            <a:r>
              <a:rPr lang="en" sz="2400" b="1">
                <a:solidFill>
                  <a:srgbClr val="666666"/>
                </a:solidFill>
                <a:latin typeface="Lato"/>
                <a:ea typeface="Lato"/>
                <a:cs typeface="Lato"/>
                <a:sym typeface="Lato"/>
              </a:rPr>
              <a:t>Q</a:t>
            </a:r>
            <a:r>
              <a:rPr lang="en" sz="2400" b="1" baseline="-25000">
                <a:solidFill>
                  <a:srgbClr val="666666"/>
                </a:solidFill>
                <a:latin typeface="Lato"/>
                <a:ea typeface="Lato"/>
                <a:cs typeface="Lato"/>
                <a:sym typeface="Lato"/>
              </a:rPr>
              <a:t>X</a:t>
            </a:r>
            <a:r>
              <a:rPr lang="en" sz="2400" b="1">
                <a:solidFill>
                  <a:srgbClr val="666666"/>
                </a:solidFill>
                <a:latin typeface="Lato"/>
                <a:ea typeface="Lato"/>
                <a:cs typeface="Lato"/>
                <a:sym typeface="Lato"/>
              </a:rPr>
              <a:t> = 4000/400 = 10 units</a:t>
            </a:r>
            <a:endParaRPr sz="2400" b="1">
              <a:solidFill>
                <a:srgbClr val="666666"/>
              </a:solidFill>
              <a:latin typeface="Lato"/>
              <a:ea typeface="Lato"/>
              <a:cs typeface="Lato"/>
              <a:sym typeface="Lato"/>
            </a:endParaRPr>
          </a:p>
        </p:txBody>
      </p:sp>
      <p:sp>
        <p:nvSpPr>
          <p:cNvPr id="864" name="Google Shape;864;p88"/>
          <p:cNvSpPr txBox="1"/>
          <p:nvPr/>
        </p:nvSpPr>
        <p:spPr>
          <a:xfrm>
            <a:off x="1143000" y="3028950"/>
            <a:ext cx="4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E1</a:t>
            </a:r>
            <a:endParaRPr sz="1800" b="1">
              <a:solidFill>
                <a:schemeClr val="dk1"/>
              </a:solidFill>
              <a:latin typeface="Calibri"/>
              <a:ea typeface="Calibri"/>
              <a:cs typeface="Calibri"/>
              <a:sym typeface="Calibri"/>
            </a:endParaRPr>
          </a:p>
        </p:txBody>
      </p:sp>
      <p:cxnSp>
        <p:nvCxnSpPr>
          <p:cNvPr id="865" name="Google Shape;865;p88"/>
          <p:cNvCxnSpPr/>
          <p:nvPr/>
        </p:nvCxnSpPr>
        <p:spPr>
          <a:xfrm rot="10800000">
            <a:off x="457200" y="1885950"/>
            <a:ext cx="1371600" cy="2667000"/>
          </a:xfrm>
          <a:prstGeom prst="straightConnector1">
            <a:avLst/>
          </a:prstGeom>
          <a:noFill/>
          <a:ln w="57150" cap="flat" cmpd="sng">
            <a:solidFill>
              <a:srgbClr val="0000CC"/>
            </a:solidFill>
            <a:prstDash val="solid"/>
            <a:round/>
            <a:headEnd type="none" w="sm" len="sm"/>
            <a:tailEnd type="none" w="sm" len="sm"/>
          </a:ln>
          <a:effectLst>
            <a:outerShdw blurRad="40000" dist="23000" dir="5400000" rotWithShape="0">
              <a:srgbClr val="000000">
                <a:alpha val="34900"/>
              </a:srgbClr>
            </a:outerShdw>
          </a:effectLst>
        </p:spPr>
      </p:cxnSp>
      <p:sp>
        <p:nvSpPr>
          <p:cNvPr id="866" name="Google Shape;866;p88"/>
          <p:cNvSpPr/>
          <p:nvPr/>
        </p:nvSpPr>
        <p:spPr>
          <a:xfrm>
            <a:off x="838200" y="2266950"/>
            <a:ext cx="990224" cy="1372520"/>
          </a:xfrm>
          <a:custGeom>
            <a:avLst/>
            <a:gdLst/>
            <a:ahLst/>
            <a:cxnLst/>
            <a:rect l="l" t="t" r="r" b="b"/>
            <a:pathLst>
              <a:path w="1211283" h="985652" extrusionOk="0">
                <a:moveTo>
                  <a:pt x="0" y="0"/>
                </a:moveTo>
                <a:cubicBezTo>
                  <a:pt x="118753" y="297872"/>
                  <a:pt x="237507" y="595745"/>
                  <a:pt x="439387" y="760020"/>
                </a:cubicBezTo>
                <a:cubicBezTo>
                  <a:pt x="641267" y="924295"/>
                  <a:pt x="926275" y="954973"/>
                  <a:pt x="1211283" y="985652"/>
                </a:cubicBezTo>
              </a:path>
            </a:pathLst>
          </a:custGeom>
          <a:noFill/>
          <a:ln w="57150" cap="flat" cmpd="sng">
            <a:solidFill>
              <a:srgbClr val="0000CC"/>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867" name="Google Shape;867;p88"/>
          <p:cNvCxnSpPr/>
          <p:nvPr/>
        </p:nvCxnSpPr>
        <p:spPr>
          <a:xfrm>
            <a:off x="1143000" y="3257550"/>
            <a:ext cx="0" cy="1219200"/>
          </a:xfrm>
          <a:prstGeom prst="straightConnector1">
            <a:avLst/>
          </a:prstGeom>
          <a:noFill/>
          <a:ln w="38100" cap="flat" cmpd="sng">
            <a:solidFill>
              <a:srgbClr val="0000CC"/>
            </a:solidFill>
            <a:prstDash val="dash"/>
            <a:round/>
            <a:headEnd type="none" w="sm" len="sm"/>
            <a:tailEnd type="none" w="sm" len="sm"/>
          </a:ln>
          <a:effectLst>
            <a:outerShdw blurRad="40000" dist="23000" dir="5400000" rotWithShape="0">
              <a:srgbClr val="000000">
                <a:alpha val="34900"/>
              </a:srgbClr>
            </a:outerShdw>
          </a:effectLst>
        </p:spPr>
      </p:cxnSp>
      <p:cxnSp>
        <p:nvCxnSpPr>
          <p:cNvPr id="868" name="Google Shape;868;p88"/>
          <p:cNvCxnSpPr/>
          <p:nvPr/>
        </p:nvCxnSpPr>
        <p:spPr>
          <a:xfrm rot="10800000">
            <a:off x="533400" y="3257550"/>
            <a:ext cx="609600" cy="0"/>
          </a:xfrm>
          <a:prstGeom prst="straightConnector1">
            <a:avLst/>
          </a:prstGeom>
          <a:noFill/>
          <a:ln w="38100" cap="flat" cmpd="sng">
            <a:solidFill>
              <a:srgbClr val="0000CC"/>
            </a:solidFill>
            <a:prstDash val="dash"/>
            <a:round/>
            <a:headEnd type="none" w="sm" len="sm"/>
            <a:tailEnd type="none" w="sm" len="sm"/>
          </a:ln>
          <a:effectLst>
            <a:outerShdw blurRad="40000" dist="23000" dir="5400000" rotWithShape="0">
              <a:srgbClr val="000000">
                <a:alpha val="34900"/>
              </a:srgbClr>
            </a:outerShdw>
          </a:effectLst>
        </p:spPr>
      </p:cxnSp>
      <p:cxnSp>
        <p:nvCxnSpPr>
          <p:cNvPr id="869" name="Google Shape;869;p88"/>
          <p:cNvCxnSpPr/>
          <p:nvPr/>
        </p:nvCxnSpPr>
        <p:spPr>
          <a:xfrm>
            <a:off x="1600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70" name="Google Shape;870;p88"/>
          <p:cNvCxnSpPr/>
          <p:nvPr/>
        </p:nvCxnSpPr>
        <p:spPr>
          <a:xfrm>
            <a:off x="2133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71" name="Google Shape;871;p88"/>
          <p:cNvCxnSpPr/>
          <p:nvPr/>
        </p:nvCxnSpPr>
        <p:spPr>
          <a:xfrm>
            <a:off x="26670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72" name="Google Shape;872;p88"/>
          <p:cNvCxnSpPr/>
          <p:nvPr/>
        </p:nvCxnSpPr>
        <p:spPr>
          <a:xfrm>
            <a:off x="32004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73" name="Google Shape;873;p88"/>
          <p:cNvCxnSpPr/>
          <p:nvPr/>
        </p:nvCxnSpPr>
        <p:spPr>
          <a:xfrm>
            <a:off x="37338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74" name="Google Shape;874;p88"/>
          <p:cNvCxnSpPr/>
          <p:nvPr/>
        </p:nvCxnSpPr>
        <p:spPr>
          <a:xfrm>
            <a:off x="4267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75" name="Google Shape;875;p88"/>
          <p:cNvCxnSpPr/>
          <p:nvPr/>
        </p:nvCxnSpPr>
        <p:spPr>
          <a:xfrm>
            <a:off x="457200" y="3486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76" name="Google Shape;876;p88"/>
          <p:cNvCxnSpPr/>
          <p:nvPr/>
        </p:nvCxnSpPr>
        <p:spPr>
          <a:xfrm>
            <a:off x="457200" y="29527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77" name="Google Shape;877;p88"/>
          <p:cNvCxnSpPr/>
          <p:nvPr/>
        </p:nvCxnSpPr>
        <p:spPr>
          <a:xfrm>
            <a:off x="457200" y="24193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78" name="Google Shape;878;p88"/>
          <p:cNvCxnSpPr/>
          <p:nvPr/>
        </p:nvCxnSpPr>
        <p:spPr>
          <a:xfrm>
            <a:off x="457200" y="18859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79" name="Google Shape;879;p88"/>
          <p:cNvCxnSpPr/>
          <p:nvPr/>
        </p:nvCxnSpPr>
        <p:spPr>
          <a:xfrm>
            <a:off x="457200" y="1352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80" name="Google Shape;880;p88"/>
          <p:cNvCxnSpPr/>
          <p:nvPr/>
        </p:nvCxnSpPr>
        <p:spPr>
          <a:xfrm>
            <a:off x="457200" y="819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81" name="Google Shape;881;p88"/>
          <p:cNvCxnSpPr>
            <a:stCxn id="851" idx="0"/>
          </p:cNvCxnSpPr>
          <p:nvPr/>
        </p:nvCxnSpPr>
        <p:spPr>
          <a:xfrm rot="10800000">
            <a:off x="457296" y="1885950"/>
            <a:ext cx="2686200" cy="2667000"/>
          </a:xfrm>
          <a:prstGeom prst="straightConnector1">
            <a:avLst/>
          </a:prstGeom>
          <a:noFill/>
          <a:ln w="57150" cap="flat" cmpd="sng">
            <a:solidFill>
              <a:srgbClr val="FF0000"/>
            </a:solidFill>
            <a:prstDash val="solid"/>
            <a:round/>
            <a:headEnd type="none" w="sm" len="sm"/>
            <a:tailEnd type="none" w="sm" len="sm"/>
          </a:ln>
          <a:effectLst>
            <a:outerShdw blurRad="40000" dist="23000" dir="5400000" rotWithShape="0">
              <a:srgbClr val="000000">
                <a:alpha val="34900"/>
              </a:srgbClr>
            </a:outerShdw>
          </a:effectLst>
        </p:spPr>
      </p:cxnSp>
      <p:sp>
        <p:nvSpPr>
          <p:cNvPr id="882" name="Google Shape;882;p88"/>
          <p:cNvSpPr txBox="1"/>
          <p:nvPr/>
        </p:nvSpPr>
        <p:spPr>
          <a:xfrm>
            <a:off x="4993588" y="175325"/>
            <a:ext cx="4025400" cy="15699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000">
                <a:solidFill>
                  <a:srgbClr val="666666"/>
                </a:solidFill>
                <a:latin typeface="Lato"/>
                <a:ea typeface="Lato"/>
                <a:cs typeface="Lato"/>
                <a:sym typeface="Lato"/>
              </a:rPr>
              <a:t>Suppose price of good X falls to Rs. 400 and Rohit decides to  spend Rs.1600 on good X and Rs. 2400 on goods Y. Show the new equilibrium point for him.</a:t>
            </a:r>
            <a:endParaRPr sz="500">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3">
                                            <p:txEl>
                                              <p:pRg st="0" end="0"/>
                                            </p:txEl>
                                          </p:spTgt>
                                        </p:tgtEl>
                                        <p:attrNameLst>
                                          <p:attrName>style.visibility</p:attrName>
                                        </p:attrNameLst>
                                      </p:cBhvr>
                                      <p:to>
                                        <p:strVal val="visible"/>
                                      </p:to>
                                    </p:set>
                                    <p:animEffect transition="in" filter="fade">
                                      <p:cBhvr>
                                        <p:cTn id="7" dur="1000"/>
                                        <p:tgtEl>
                                          <p:spTgt spid="8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3">
                                            <p:txEl>
                                              <p:pRg st="1" end="1"/>
                                            </p:txEl>
                                          </p:spTgt>
                                        </p:tgtEl>
                                        <p:attrNameLst>
                                          <p:attrName>style.visibility</p:attrName>
                                        </p:attrNameLst>
                                      </p:cBhvr>
                                      <p:to>
                                        <p:strVal val="visible"/>
                                      </p:to>
                                    </p:set>
                                    <p:animEffect transition="in" filter="fade">
                                      <p:cBhvr>
                                        <p:cTn id="12" dur="1000"/>
                                        <p:tgtEl>
                                          <p:spTgt spid="8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3">
                                            <p:txEl>
                                              <p:pRg st="2" end="2"/>
                                            </p:txEl>
                                          </p:spTgt>
                                        </p:tgtEl>
                                        <p:attrNameLst>
                                          <p:attrName>style.visibility</p:attrName>
                                        </p:attrNameLst>
                                      </p:cBhvr>
                                      <p:to>
                                        <p:strVal val="visible"/>
                                      </p:to>
                                    </p:set>
                                    <p:animEffect transition="in" filter="fade">
                                      <p:cBhvr>
                                        <p:cTn id="17" dur="1000"/>
                                        <p:tgtEl>
                                          <p:spTgt spid="8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3">
                                            <p:txEl>
                                              <p:pRg st="3" end="3"/>
                                            </p:txEl>
                                          </p:spTgt>
                                        </p:tgtEl>
                                        <p:attrNameLst>
                                          <p:attrName>style.visibility</p:attrName>
                                        </p:attrNameLst>
                                      </p:cBhvr>
                                      <p:to>
                                        <p:strVal val="visible"/>
                                      </p:to>
                                    </p:set>
                                    <p:animEffect transition="in" filter="fade">
                                      <p:cBhvr>
                                        <p:cTn id="22" dur="1000"/>
                                        <p:tgtEl>
                                          <p:spTgt spid="8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81"/>
                                        </p:tgtEl>
                                        <p:attrNameLst>
                                          <p:attrName>style.visibility</p:attrName>
                                        </p:attrNameLst>
                                      </p:cBhvr>
                                      <p:to>
                                        <p:strVal val="visible"/>
                                      </p:to>
                                    </p:set>
                                    <p:animEffect transition="in" filter="fade">
                                      <p:cBhvr>
                                        <p:cTn id="27" dur="1000"/>
                                        <p:tgtEl>
                                          <p:spTgt spid="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cxnSp>
        <p:nvCxnSpPr>
          <p:cNvPr id="887" name="Google Shape;887;p89"/>
          <p:cNvCxnSpPr/>
          <p:nvPr/>
        </p:nvCxnSpPr>
        <p:spPr>
          <a:xfrm rot="10800000">
            <a:off x="457314" y="438150"/>
            <a:ext cx="3000" cy="41148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888" name="Google Shape;888;p89"/>
          <p:cNvCxnSpPr/>
          <p:nvPr/>
        </p:nvCxnSpPr>
        <p:spPr>
          <a:xfrm rot="10800000" flipH="1">
            <a:off x="457200" y="4520550"/>
            <a:ext cx="4025400" cy="324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889" name="Google Shape;889;p89"/>
          <p:cNvCxnSpPr/>
          <p:nvPr/>
        </p:nvCxnSpPr>
        <p:spPr>
          <a:xfrm>
            <a:off x="990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90" name="Google Shape;890;p89"/>
          <p:cNvCxnSpPr/>
          <p:nvPr/>
        </p:nvCxnSpPr>
        <p:spPr>
          <a:xfrm>
            <a:off x="3733800" y="44005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891" name="Google Shape;891;p89"/>
          <p:cNvCxnSpPr/>
          <p:nvPr/>
        </p:nvCxnSpPr>
        <p:spPr>
          <a:xfrm>
            <a:off x="457200" y="4019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sp>
        <p:nvSpPr>
          <p:cNvPr id="892" name="Google Shape;892;p89"/>
          <p:cNvSpPr txBox="1"/>
          <p:nvPr/>
        </p:nvSpPr>
        <p:spPr>
          <a:xfrm>
            <a:off x="838200"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893" name="Google Shape;893;p89"/>
          <p:cNvSpPr txBox="1"/>
          <p:nvPr/>
        </p:nvSpPr>
        <p:spPr>
          <a:xfrm>
            <a:off x="1450914"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894" name="Google Shape;894;p89"/>
          <p:cNvSpPr txBox="1"/>
          <p:nvPr/>
        </p:nvSpPr>
        <p:spPr>
          <a:xfrm>
            <a:off x="19843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895" name="Google Shape;895;p89"/>
          <p:cNvSpPr txBox="1"/>
          <p:nvPr/>
        </p:nvSpPr>
        <p:spPr>
          <a:xfrm>
            <a:off x="25177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896" name="Google Shape;896;p89"/>
          <p:cNvSpPr txBox="1"/>
          <p:nvPr/>
        </p:nvSpPr>
        <p:spPr>
          <a:xfrm>
            <a:off x="2934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897" name="Google Shape;897;p89"/>
          <p:cNvSpPr txBox="1"/>
          <p:nvPr/>
        </p:nvSpPr>
        <p:spPr>
          <a:xfrm>
            <a:off x="35436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898" name="Google Shape;898;p89"/>
          <p:cNvSpPr txBox="1"/>
          <p:nvPr/>
        </p:nvSpPr>
        <p:spPr>
          <a:xfrm>
            <a:off x="4077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899" name="Google Shape;899;p89"/>
          <p:cNvSpPr txBox="1"/>
          <p:nvPr/>
        </p:nvSpPr>
        <p:spPr>
          <a:xfrm>
            <a:off x="228600" y="3802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900" name="Google Shape;900;p89"/>
          <p:cNvSpPr txBox="1"/>
          <p:nvPr/>
        </p:nvSpPr>
        <p:spPr>
          <a:xfrm>
            <a:off x="231714" y="33454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901" name="Google Shape;901;p89"/>
          <p:cNvSpPr txBox="1"/>
          <p:nvPr/>
        </p:nvSpPr>
        <p:spPr>
          <a:xfrm>
            <a:off x="231714" y="28120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902" name="Google Shape;902;p89"/>
          <p:cNvSpPr txBox="1"/>
          <p:nvPr/>
        </p:nvSpPr>
        <p:spPr>
          <a:xfrm>
            <a:off x="231714" y="2278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903" name="Google Shape;903;p89"/>
          <p:cNvSpPr txBox="1"/>
          <p:nvPr/>
        </p:nvSpPr>
        <p:spPr>
          <a:xfrm>
            <a:off x="76200" y="1745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904" name="Google Shape;904;p89"/>
          <p:cNvSpPr txBox="1"/>
          <p:nvPr/>
        </p:nvSpPr>
        <p:spPr>
          <a:xfrm>
            <a:off x="76200" y="602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905" name="Google Shape;905;p89"/>
          <p:cNvSpPr txBox="1"/>
          <p:nvPr/>
        </p:nvSpPr>
        <p:spPr>
          <a:xfrm>
            <a:off x="86226" y="68818"/>
            <a:ext cx="456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QY</a:t>
            </a:r>
            <a:endParaRPr sz="1800" b="1">
              <a:solidFill>
                <a:schemeClr val="dk1"/>
              </a:solidFill>
              <a:latin typeface="Calibri"/>
              <a:ea typeface="Calibri"/>
              <a:cs typeface="Calibri"/>
              <a:sym typeface="Calibri"/>
            </a:endParaRPr>
          </a:p>
        </p:txBody>
      </p:sp>
      <p:sp>
        <p:nvSpPr>
          <p:cNvPr id="906" name="Google Shape;906;p89"/>
          <p:cNvSpPr txBox="1"/>
          <p:nvPr/>
        </p:nvSpPr>
        <p:spPr>
          <a:xfrm>
            <a:off x="4406350" y="4336018"/>
            <a:ext cx="470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QX</a:t>
            </a:r>
            <a:endParaRPr sz="1800" b="1">
              <a:solidFill>
                <a:schemeClr val="dk1"/>
              </a:solidFill>
              <a:latin typeface="Calibri"/>
              <a:ea typeface="Calibri"/>
              <a:cs typeface="Calibri"/>
              <a:sym typeface="Calibri"/>
            </a:endParaRPr>
          </a:p>
        </p:txBody>
      </p:sp>
      <p:sp>
        <p:nvSpPr>
          <p:cNvPr id="907" name="Google Shape;907;p89"/>
          <p:cNvSpPr txBox="1"/>
          <p:nvPr/>
        </p:nvSpPr>
        <p:spPr>
          <a:xfrm>
            <a:off x="76200" y="1123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908" name="Google Shape;908;p89"/>
          <p:cNvSpPr txBox="1"/>
          <p:nvPr/>
        </p:nvSpPr>
        <p:spPr>
          <a:xfrm>
            <a:off x="5152202" y="2278925"/>
            <a:ext cx="3770700" cy="2678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400">
                <a:solidFill>
                  <a:srgbClr val="666666"/>
                </a:solidFill>
                <a:latin typeface="Lato"/>
                <a:ea typeface="Lato"/>
                <a:cs typeface="Lato"/>
                <a:sym typeface="Lato"/>
              </a:rPr>
              <a:t>With the fall in price of X, Rohit spends Rs.1600 on good X and Rs. 2400 on good Y, then</a:t>
            </a:r>
            <a:endParaRPr sz="2400">
              <a:solidFill>
                <a:srgbClr val="666666"/>
              </a:solidFill>
              <a:latin typeface="Lato"/>
              <a:ea typeface="Lato"/>
              <a:cs typeface="Lato"/>
              <a:sym typeface="Lato"/>
            </a:endParaRPr>
          </a:p>
          <a:p>
            <a:pPr marL="0" marR="0" lvl="0" indent="0" algn="l" rtl="0">
              <a:spcBef>
                <a:spcPts val="0"/>
              </a:spcBef>
              <a:spcAft>
                <a:spcPts val="0"/>
              </a:spcAft>
              <a:buNone/>
            </a:pPr>
            <a:endParaRPr sz="2400">
              <a:solidFill>
                <a:srgbClr val="666666"/>
              </a:solidFill>
              <a:latin typeface="Lato"/>
              <a:ea typeface="Lato"/>
              <a:cs typeface="Lato"/>
              <a:sym typeface="Lato"/>
            </a:endParaRPr>
          </a:p>
          <a:p>
            <a:pPr marL="0" marR="0" lvl="0" indent="0" algn="l" rtl="0">
              <a:spcBef>
                <a:spcPts val="0"/>
              </a:spcBef>
              <a:spcAft>
                <a:spcPts val="0"/>
              </a:spcAft>
              <a:buNone/>
            </a:pPr>
            <a:r>
              <a:rPr lang="en" sz="2400">
                <a:solidFill>
                  <a:srgbClr val="666666"/>
                </a:solidFill>
                <a:latin typeface="Lato"/>
                <a:ea typeface="Lato"/>
                <a:cs typeface="Lato"/>
                <a:sym typeface="Lato"/>
              </a:rPr>
              <a:t>Q</a:t>
            </a:r>
            <a:r>
              <a:rPr lang="en" sz="2400" baseline="-25000">
                <a:solidFill>
                  <a:srgbClr val="666666"/>
                </a:solidFill>
                <a:latin typeface="Lato"/>
                <a:ea typeface="Lato"/>
                <a:cs typeface="Lato"/>
                <a:sym typeface="Lato"/>
              </a:rPr>
              <a:t>X</a:t>
            </a:r>
            <a:r>
              <a:rPr lang="en" sz="2400">
                <a:solidFill>
                  <a:srgbClr val="666666"/>
                </a:solidFill>
                <a:latin typeface="Lato"/>
                <a:ea typeface="Lato"/>
                <a:cs typeface="Lato"/>
                <a:sym typeface="Lato"/>
              </a:rPr>
              <a:t> = 1600/400 = 4 Units </a:t>
            </a:r>
            <a:endParaRPr sz="2400">
              <a:solidFill>
                <a:srgbClr val="666666"/>
              </a:solidFill>
              <a:latin typeface="Lato"/>
              <a:ea typeface="Lato"/>
              <a:cs typeface="Lato"/>
              <a:sym typeface="Lato"/>
            </a:endParaRPr>
          </a:p>
          <a:p>
            <a:pPr marL="0" marR="0" lvl="0" indent="0" algn="l" rtl="0">
              <a:spcBef>
                <a:spcPts val="0"/>
              </a:spcBef>
              <a:spcAft>
                <a:spcPts val="0"/>
              </a:spcAft>
              <a:buNone/>
            </a:pPr>
            <a:r>
              <a:rPr lang="en" sz="2400">
                <a:solidFill>
                  <a:srgbClr val="666666"/>
                </a:solidFill>
                <a:latin typeface="Lato"/>
                <a:ea typeface="Lato"/>
                <a:cs typeface="Lato"/>
                <a:sym typeface="Lato"/>
              </a:rPr>
              <a:t>Q</a:t>
            </a:r>
            <a:r>
              <a:rPr lang="en" sz="2400" baseline="-25000">
                <a:solidFill>
                  <a:srgbClr val="666666"/>
                </a:solidFill>
                <a:latin typeface="Lato"/>
                <a:ea typeface="Lato"/>
                <a:cs typeface="Lato"/>
                <a:sym typeface="Lato"/>
              </a:rPr>
              <a:t>Y</a:t>
            </a:r>
            <a:r>
              <a:rPr lang="en" sz="2400">
                <a:solidFill>
                  <a:srgbClr val="666666"/>
                </a:solidFill>
                <a:latin typeface="Lato"/>
                <a:ea typeface="Lato"/>
                <a:cs typeface="Lato"/>
                <a:sym typeface="Lato"/>
              </a:rPr>
              <a:t> = 2400/400 = 6 Units </a:t>
            </a:r>
            <a:endParaRPr sz="2400">
              <a:solidFill>
                <a:srgbClr val="666666"/>
              </a:solidFill>
              <a:latin typeface="Lato"/>
              <a:ea typeface="Lato"/>
              <a:cs typeface="Lato"/>
              <a:sym typeface="Lato"/>
            </a:endParaRPr>
          </a:p>
        </p:txBody>
      </p:sp>
      <p:sp>
        <p:nvSpPr>
          <p:cNvPr id="909" name="Google Shape;909;p89"/>
          <p:cNvSpPr txBox="1"/>
          <p:nvPr/>
        </p:nvSpPr>
        <p:spPr>
          <a:xfrm>
            <a:off x="1143000" y="3028950"/>
            <a:ext cx="4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E1</a:t>
            </a:r>
            <a:endParaRPr sz="1800" b="1">
              <a:solidFill>
                <a:schemeClr val="dk1"/>
              </a:solidFill>
              <a:latin typeface="Calibri"/>
              <a:ea typeface="Calibri"/>
              <a:cs typeface="Calibri"/>
              <a:sym typeface="Calibri"/>
            </a:endParaRPr>
          </a:p>
        </p:txBody>
      </p:sp>
      <p:cxnSp>
        <p:nvCxnSpPr>
          <p:cNvPr id="910" name="Google Shape;910;p89"/>
          <p:cNvCxnSpPr/>
          <p:nvPr/>
        </p:nvCxnSpPr>
        <p:spPr>
          <a:xfrm rot="10800000">
            <a:off x="457200" y="1885950"/>
            <a:ext cx="1371600" cy="2667000"/>
          </a:xfrm>
          <a:prstGeom prst="straightConnector1">
            <a:avLst/>
          </a:prstGeom>
          <a:noFill/>
          <a:ln w="57150" cap="flat" cmpd="sng">
            <a:solidFill>
              <a:srgbClr val="0000CC"/>
            </a:solidFill>
            <a:prstDash val="solid"/>
            <a:round/>
            <a:headEnd type="none" w="sm" len="sm"/>
            <a:tailEnd type="none" w="sm" len="sm"/>
          </a:ln>
          <a:effectLst>
            <a:outerShdw blurRad="40000" dist="23000" dir="5400000" rotWithShape="0">
              <a:srgbClr val="000000">
                <a:alpha val="34900"/>
              </a:srgbClr>
            </a:outerShdw>
          </a:effectLst>
        </p:spPr>
      </p:cxnSp>
      <p:sp>
        <p:nvSpPr>
          <p:cNvPr id="911" name="Google Shape;911;p89"/>
          <p:cNvSpPr/>
          <p:nvPr/>
        </p:nvSpPr>
        <p:spPr>
          <a:xfrm>
            <a:off x="838200" y="2266950"/>
            <a:ext cx="990224" cy="1372520"/>
          </a:xfrm>
          <a:custGeom>
            <a:avLst/>
            <a:gdLst/>
            <a:ahLst/>
            <a:cxnLst/>
            <a:rect l="l" t="t" r="r" b="b"/>
            <a:pathLst>
              <a:path w="1211283" h="985652" extrusionOk="0">
                <a:moveTo>
                  <a:pt x="0" y="0"/>
                </a:moveTo>
                <a:cubicBezTo>
                  <a:pt x="118753" y="297872"/>
                  <a:pt x="237507" y="595745"/>
                  <a:pt x="439387" y="760020"/>
                </a:cubicBezTo>
                <a:cubicBezTo>
                  <a:pt x="641267" y="924295"/>
                  <a:pt x="926275" y="954973"/>
                  <a:pt x="1211283" y="985652"/>
                </a:cubicBezTo>
              </a:path>
            </a:pathLst>
          </a:custGeom>
          <a:noFill/>
          <a:ln w="57150" cap="flat" cmpd="sng">
            <a:solidFill>
              <a:srgbClr val="0000CC"/>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12" name="Google Shape;912;p89"/>
          <p:cNvCxnSpPr/>
          <p:nvPr/>
        </p:nvCxnSpPr>
        <p:spPr>
          <a:xfrm>
            <a:off x="1143000" y="3257550"/>
            <a:ext cx="0" cy="1219200"/>
          </a:xfrm>
          <a:prstGeom prst="straightConnector1">
            <a:avLst/>
          </a:prstGeom>
          <a:noFill/>
          <a:ln w="38100" cap="flat" cmpd="sng">
            <a:solidFill>
              <a:srgbClr val="0000CC"/>
            </a:solidFill>
            <a:prstDash val="dash"/>
            <a:round/>
            <a:headEnd type="none" w="sm" len="sm"/>
            <a:tailEnd type="none" w="sm" len="sm"/>
          </a:ln>
          <a:effectLst>
            <a:outerShdw blurRad="40000" dist="23000" dir="5400000" rotWithShape="0">
              <a:srgbClr val="000000">
                <a:alpha val="34900"/>
              </a:srgbClr>
            </a:outerShdw>
          </a:effectLst>
        </p:spPr>
      </p:cxnSp>
      <p:cxnSp>
        <p:nvCxnSpPr>
          <p:cNvPr id="913" name="Google Shape;913;p89"/>
          <p:cNvCxnSpPr/>
          <p:nvPr/>
        </p:nvCxnSpPr>
        <p:spPr>
          <a:xfrm rot="10800000">
            <a:off x="533400" y="3257550"/>
            <a:ext cx="609600" cy="0"/>
          </a:xfrm>
          <a:prstGeom prst="straightConnector1">
            <a:avLst/>
          </a:prstGeom>
          <a:noFill/>
          <a:ln w="38100" cap="flat" cmpd="sng">
            <a:solidFill>
              <a:srgbClr val="0000CC"/>
            </a:solidFill>
            <a:prstDash val="dash"/>
            <a:round/>
            <a:headEnd type="none" w="sm" len="sm"/>
            <a:tailEnd type="none" w="sm" len="sm"/>
          </a:ln>
          <a:effectLst>
            <a:outerShdw blurRad="40000" dist="23000" dir="5400000" rotWithShape="0">
              <a:srgbClr val="000000">
                <a:alpha val="34900"/>
              </a:srgbClr>
            </a:outerShdw>
          </a:effectLst>
        </p:spPr>
      </p:cxnSp>
      <p:cxnSp>
        <p:nvCxnSpPr>
          <p:cNvPr id="914" name="Google Shape;914;p89"/>
          <p:cNvCxnSpPr/>
          <p:nvPr/>
        </p:nvCxnSpPr>
        <p:spPr>
          <a:xfrm>
            <a:off x="1600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15" name="Google Shape;915;p89"/>
          <p:cNvCxnSpPr/>
          <p:nvPr/>
        </p:nvCxnSpPr>
        <p:spPr>
          <a:xfrm>
            <a:off x="2133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16" name="Google Shape;916;p89"/>
          <p:cNvCxnSpPr/>
          <p:nvPr/>
        </p:nvCxnSpPr>
        <p:spPr>
          <a:xfrm>
            <a:off x="26670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17" name="Google Shape;917;p89"/>
          <p:cNvCxnSpPr/>
          <p:nvPr/>
        </p:nvCxnSpPr>
        <p:spPr>
          <a:xfrm>
            <a:off x="32004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18" name="Google Shape;918;p89"/>
          <p:cNvCxnSpPr/>
          <p:nvPr/>
        </p:nvCxnSpPr>
        <p:spPr>
          <a:xfrm>
            <a:off x="37338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19" name="Google Shape;919;p89"/>
          <p:cNvCxnSpPr/>
          <p:nvPr/>
        </p:nvCxnSpPr>
        <p:spPr>
          <a:xfrm>
            <a:off x="4267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20" name="Google Shape;920;p89"/>
          <p:cNvCxnSpPr/>
          <p:nvPr/>
        </p:nvCxnSpPr>
        <p:spPr>
          <a:xfrm>
            <a:off x="457200" y="3486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21" name="Google Shape;921;p89"/>
          <p:cNvCxnSpPr/>
          <p:nvPr/>
        </p:nvCxnSpPr>
        <p:spPr>
          <a:xfrm>
            <a:off x="457200" y="29527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22" name="Google Shape;922;p89"/>
          <p:cNvCxnSpPr/>
          <p:nvPr/>
        </p:nvCxnSpPr>
        <p:spPr>
          <a:xfrm>
            <a:off x="457200" y="24193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23" name="Google Shape;923;p89"/>
          <p:cNvCxnSpPr/>
          <p:nvPr/>
        </p:nvCxnSpPr>
        <p:spPr>
          <a:xfrm>
            <a:off x="457200" y="18859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24" name="Google Shape;924;p89"/>
          <p:cNvCxnSpPr/>
          <p:nvPr/>
        </p:nvCxnSpPr>
        <p:spPr>
          <a:xfrm>
            <a:off x="457200" y="1352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25" name="Google Shape;925;p89"/>
          <p:cNvCxnSpPr/>
          <p:nvPr/>
        </p:nvCxnSpPr>
        <p:spPr>
          <a:xfrm>
            <a:off x="457200" y="819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26" name="Google Shape;926;p89"/>
          <p:cNvCxnSpPr>
            <a:stCxn id="896" idx="0"/>
          </p:cNvCxnSpPr>
          <p:nvPr/>
        </p:nvCxnSpPr>
        <p:spPr>
          <a:xfrm rot="10800000">
            <a:off x="457296" y="1885950"/>
            <a:ext cx="2686200" cy="2667000"/>
          </a:xfrm>
          <a:prstGeom prst="straightConnector1">
            <a:avLst/>
          </a:prstGeom>
          <a:noFill/>
          <a:ln w="57150" cap="flat" cmpd="sng">
            <a:solidFill>
              <a:srgbClr val="FF0000"/>
            </a:solidFill>
            <a:prstDash val="solid"/>
            <a:round/>
            <a:headEnd type="none" w="sm" len="sm"/>
            <a:tailEnd type="none" w="sm" len="sm"/>
          </a:ln>
          <a:effectLst>
            <a:outerShdw blurRad="40000" dist="23000" dir="5400000" rotWithShape="0">
              <a:srgbClr val="000000">
                <a:alpha val="34900"/>
              </a:srgbClr>
            </a:outerShdw>
          </a:effectLst>
        </p:spPr>
      </p:cxnSp>
      <p:cxnSp>
        <p:nvCxnSpPr>
          <p:cNvPr id="927" name="Google Shape;927;p89"/>
          <p:cNvCxnSpPr/>
          <p:nvPr/>
        </p:nvCxnSpPr>
        <p:spPr>
          <a:xfrm>
            <a:off x="1600200" y="3028950"/>
            <a:ext cx="0" cy="1524000"/>
          </a:xfrm>
          <a:prstGeom prst="straightConnector1">
            <a:avLst/>
          </a:prstGeom>
          <a:noFill/>
          <a:ln w="38100" cap="flat" cmpd="sng">
            <a:solidFill>
              <a:srgbClr val="FF0000"/>
            </a:solidFill>
            <a:prstDash val="dash"/>
            <a:round/>
            <a:headEnd type="none" w="sm" len="sm"/>
            <a:tailEnd type="none" w="sm" len="sm"/>
          </a:ln>
          <a:effectLst>
            <a:outerShdw blurRad="40000" dist="23000" dir="5400000" rotWithShape="0">
              <a:srgbClr val="000000">
                <a:alpha val="34900"/>
              </a:srgbClr>
            </a:outerShdw>
          </a:effectLst>
        </p:spPr>
      </p:cxnSp>
      <p:cxnSp>
        <p:nvCxnSpPr>
          <p:cNvPr id="928" name="Google Shape;928;p89"/>
          <p:cNvCxnSpPr/>
          <p:nvPr/>
        </p:nvCxnSpPr>
        <p:spPr>
          <a:xfrm rot="10800000">
            <a:off x="533400" y="2952750"/>
            <a:ext cx="1066800" cy="0"/>
          </a:xfrm>
          <a:prstGeom prst="straightConnector1">
            <a:avLst/>
          </a:prstGeom>
          <a:noFill/>
          <a:ln w="38100" cap="flat" cmpd="sng">
            <a:solidFill>
              <a:srgbClr val="FF0000"/>
            </a:solidFill>
            <a:prstDash val="dash"/>
            <a:round/>
            <a:headEnd type="none" w="sm" len="sm"/>
            <a:tailEnd type="none" w="sm" len="sm"/>
          </a:ln>
          <a:effectLst>
            <a:outerShdw blurRad="40000" dist="23000" dir="5400000" rotWithShape="0">
              <a:srgbClr val="000000">
                <a:alpha val="34900"/>
              </a:srgbClr>
            </a:outerShdw>
          </a:effectLst>
        </p:spPr>
      </p:cxnSp>
      <p:sp>
        <p:nvSpPr>
          <p:cNvPr id="929" name="Google Shape;929;p89"/>
          <p:cNvSpPr/>
          <p:nvPr/>
        </p:nvSpPr>
        <p:spPr>
          <a:xfrm>
            <a:off x="1219200" y="1885950"/>
            <a:ext cx="990224" cy="1372520"/>
          </a:xfrm>
          <a:custGeom>
            <a:avLst/>
            <a:gdLst/>
            <a:ahLst/>
            <a:cxnLst/>
            <a:rect l="l" t="t" r="r" b="b"/>
            <a:pathLst>
              <a:path w="1211283" h="985652" extrusionOk="0">
                <a:moveTo>
                  <a:pt x="0" y="0"/>
                </a:moveTo>
                <a:cubicBezTo>
                  <a:pt x="118753" y="297872"/>
                  <a:pt x="237507" y="595745"/>
                  <a:pt x="439387" y="760020"/>
                </a:cubicBezTo>
                <a:cubicBezTo>
                  <a:pt x="641267" y="924295"/>
                  <a:pt x="926275" y="954973"/>
                  <a:pt x="1211283" y="985652"/>
                </a:cubicBezTo>
              </a:path>
            </a:pathLst>
          </a:custGeom>
          <a:noFill/>
          <a:ln w="57150" cap="flat" cmpd="sng">
            <a:solidFill>
              <a:srgbClr val="FF0000"/>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30" name="Google Shape;930;p89"/>
          <p:cNvSpPr txBox="1"/>
          <p:nvPr/>
        </p:nvSpPr>
        <p:spPr>
          <a:xfrm>
            <a:off x="1567304" y="2724150"/>
            <a:ext cx="4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E2</a:t>
            </a:r>
            <a:endParaRPr sz="1800" b="1">
              <a:solidFill>
                <a:schemeClr val="dk1"/>
              </a:solidFill>
              <a:latin typeface="Calibri"/>
              <a:ea typeface="Calibri"/>
              <a:cs typeface="Calibri"/>
              <a:sym typeface="Calibri"/>
            </a:endParaRPr>
          </a:p>
        </p:txBody>
      </p:sp>
      <p:sp>
        <p:nvSpPr>
          <p:cNvPr id="931" name="Google Shape;931;p89"/>
          <p:cNvSpPr txBox="1"/>
          <p:nvPr/>
        </p:nvSpPr>
        <p:spPr>
          <a:xfrm>
            <a:off x="2743200" y="2800350"/>
            <a:ext cx="1281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Equilibrium</a:t>
            </a:r>
            <a:endParaRPr sz="1800" b="1">
              <a:solidFill>
                <a:schemeClr val="dk1"/>
              </a:solidFill>
              <a:latin typeface="Calibri"/>
              <a:ea typeface="Calibri"/>
              <a:cs typeface="Calibri"/>
              <a:sym typeface="Calibri"/>
            </a:endParaRPr>
          </a:p>
        </p:txBody>
      </p:sp>
      <p:cxnSp>
        <p:nvCxnSpPr>
          <p:cNvPr id="932" name="Google Shape;932;p89"/>
          <p:cNvCxnSpPr>
            <a:stCxn id="931" idx="1"/>
          </p:cNvCxnSpPr>
          <p:nvPr/>
        </p:nvCxnSpPr>
        <p:spPr>
          <a:xfrm rot="10800000">
            <a:off x="2057400" y="2952600"/>
            <a:ext cx="685800" cy="324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sp>
        <p:nvSpPr>
          <p:cNvPr id="933" name="Google Shape;933;p89"/>
          <p:cNvSpPr txBox="1"/>
          <p:nvPr/>
        </p:nvSpPr>
        <p:spPr>
          <a:xfrm rot="-1303913">
            <a:off x="1427356" y="735393"/>
            <a:ext cx="2479313" cy="6003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rgbClr val="FF0000"/>
                </a:solidFill>
                <a:latin typeface="Lato"/>
                <a:ea typeface="Lato"/>
                <a:cs typeface="Lato"/>
                <a:sym typeface="Lato"/>
              </a:rPr>
              <a:t>PRICE EFFECT</a:t>
            </a:r>
            <a:endParaRPr sz="2700" b="1">
              <a:solidFill>
                <a:srgbClr val="FF0000"/>
              </a:solidFill>
              <a:latin typeface="Lato"/>
              <a:ea typeface="Lato"/>
              <a:cs typeface="Lato"/>
              <a:sym typeface="Lato"/>
            </a:endParaRPr>
          </a:p>
        </p:txBody>
      </p:sp>
      <p:sp>
        <p:nvSpPr>
          <p:cNvPr id="934" name="Google Shape;934;p89"/>
          <p:cNvSpPr txBox="1"/>
          <p:nvPr/>
        </p:nvSpPr>
        <p:spPr>
          <a:xfrm>
            <a:off x="5044500" y="3245850"/>
            <a:ext cx="39471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100">
              <a:solidFill>
                <a:schemeClr val="accent1"/>
              </a:solidFill>
              <a:latin typeface="Lato"/>
              <a:ea typeface="Lato"/>
              <a:cs typeface="Lato"/>
              <a:sym typeface="Lato"/>
            </a:endParaRPr>
          </a:p>
        </p:txBody>
      </p:sp>
      <p:sp>
        <p:nvSpPr>
          <p:cNvPr id="935" name="Google Shape;935;p89"/>
          <p:cNvSpPr txBox="1"/>
          <p:nvPr/>
        </p:nvSpPr>
        <p:spPr>
          <a:xfrm>
            <a:off x="4993588" y="175325"/>
            <a:ext cx="4025400" cy="15699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2000">
                <a:solidFill>
                  <a:srgbClr val="666666"/>
                </a:solidFill>
                <a:latin typeface="Lato"/>
                <a:ea typeface="Lato"/>
                <a:cs typeface="Lato"/>
                <a:sym typeface="Lato"/>
              </a:rPr>
              <a:t>Suppose price of good X falls to Rs. 400 and Rohit decides to  spend Rs.1600 on good X and Rs. 2400 on goods Y. Show the new equilibrium point for him.</a:t>
            </a:r>
            <a:endParaRPr sz="500">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8">
                                            <p:txEl>
                                              <p:pRg st="0" end="0"/>
                                            </p:txEl>
                                          </p:spTgt>
                                        </p:tgtEl>
                                        <p:attrNameLst>
                                          <p:attrName>style.visibility</p:attrName>
                                        </p:attrNameLst>
                                      </p:cBhvr>
                                      <p:to>
                                        <p:strVal val="visible"/>
                                      </p:to>
                                    </p:set>
                                    <p:animEffect transition="in" filter="fade">
                                      <p:cBhvr>
                                        <p:cTn id="7" dur="1000"/>
                                        <p:tgtEl>
                                          <p:spTgt spid="9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8">
                                            <p:txEl>
                                              <p:pRg st="1" end="1"/>
                                            </p:txEl>
                                          </p:spTgt>
                                        </p:tgtEl>
                                        <p:attrNameLst>
                                          <p:attrName>style.visibility</p:attrName>
                                        </p:attrNameLst>
                                      </p:cBhvr>
                                      <p:to>
                                        <p:strVal val="visible"/>
                                      </p:to>
                                    </p:set>
                                    <p:animEffect transition="in" filter="fade">
                                      <p:cBhvr>
                                        <p:cTn id="12" dur="1000"/>
                                        <p:tgtEl>
                                          <p:spTgt spid="90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8">
                                            <p:txEl>
                                              <p:pRg st="2" end="2"/>
                                            </p:txEl>
                                          </p:spTgt>
                                        </p:tgtEl>
                                        <p:attrNameLst>
                                          <p:attrName>style.visibility</p:attrName>
                                        </p:attrNameLst>
                                      </p:cBhvr>
                                      <p:to>
                                        <p:strVal val="visible"/>
                                      </p:to>
                                    </p:set>
                                    <p:animEffect transition="in" filter="fade">
                                      <p:cBhvr>
                                        <p:cTn id="17" dur="1000"/>
                                        <p:tgtEl>
                                          <p:spTgt spid="90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08">
                                            <p:txEl>
                                              <p:pRg st="3" end="3"/>
                                            </p:txEl>
                                          </p:spTgt>
                                        </p:tgtEl>
                                        <p:attrNameLst>
                                          <p:attrName>style.visibility</p:attrName>
                                        </p:attrNameLst>
                                      </p:cBhvr>
                                      <p:to>
                                        <p:strVal val="visible"/>
                                      </p:to>
                                    </p:set>
                                    <p:animEffect transition="in" filter="fade">
                                      <p:cBhvr>
                                        <p:cTn id="22" dur="1000"/>
                                        <p:tgtEl>
                                          <p:spTgt spid="90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7"/>
                                        </p:tgtEl>
                                        <p:attrNameLst>
                                          <p:attrName>style.visibility</p:attrName>
                                        </p:attrNameLst>
                                      </p:cBhvr>
                                      <p:to>
                                        <p:strVal val="visible"/>
                                      </p:to>
                                    </p:set>
                                    <p:animEffect transition="in" filter="fade">
                                      <p:cBhvr>
                                        <p:cTn id="27" dur="1000"/>
                                        <p:tgtEl>
                                          <p:spTgt spid="9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28"/>
                                        </p:tgtEl>
                                        <p:attrNameLst>
                                          <p:attrName>style.visibility</p:attrName>
                                        </p:attrNameLst>
                                      </p:cBhvr>
                                      <p:to>
                                        <p:strVal val="visible"/>
                                      </p:to>
                                    </p:set>
                                    <p:animEffect transition="in" filter="fade">
                                      <p:cBhvr>
                                        <p:cTn id="32" dur="1000"/>
                                        <p:tgtEl>
                                          <p:spTgt spid="9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30"/>
                                        </p:tgtEl>
                                        <p:attrNameLst>
                                          <p:attrName>style.visibility</p:attrName>
                                        </p:attrNameLst>
                                      </p:cBhvr>
                                      <p:to>
                                        <p:strVal val="visible"/>
                                      </p:to>
                                    </p:set>
                                    <p:animEffect transition="in" filter="fade">
                                      <p:cBhvr>
                                        <p:cTn id="37" dur="1000"/>
                                        <p:tgtEl>
                                          <p:spTgt spid="93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29"/>
                                        </p:tgtEl>
                                        <p:attrNameLst>
                                          <p:attrName>style.visibility</p:attrName>
                                        </p:attrNameLst>
                                      </p:cBhvr>
                                      <p:to>
                                        <p:strVal val="visible"/>
                                      </p:to>
                                    </p:set>
                                    <p:animEffect transition="in" filter="fade">
                                      <p:cBhvr>
                                        <p:cTn id="42" dur="1000"/>
                                        <p:tgtEl>
                                          <p:spTgt spid="9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32"/>
                                        </p:tgtEl>
                                        <p:attrNameLst>
                                          <p:attrName>style.visibility</p:attrName>
                                        </p:attrNameLst>
                                      </p:cBhvr>
                                      <p:to>
                                        <p:strVal val="visible"/>
                                      </p:to>
                                    </p:set>
                                    <p:animEffect transition="in" filter="fade">
                                      <p:cBhvr>
                                        <p:cTn id="47" dur="1000"/>
                                        <p:tgtEl>
                                          <p:spTgt spid="9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31"/>
                                        </p:tgtEl>
                                        <p:attrNameLst>
                                          <p:attrName>style.visibility</p:attrName>
                                        </p:attrNameLst>
                                      </p:cBhvr>
                                      <p:to>
                                        <p:strVal val="visible"/>
                                      </p:to>
                                    </p:set>
                                    <p:animEffect transition="in" filter="fade">
                                      <p:cBhvr>
                                        <p:cTn id="52" dur="1000"/>
                                        <p:tgtEl>
                                          <p:spTgt spid="9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33"/>
                                        </p:tgtEl>
                                        <p:attrNameLst>
                                          <p:attrName>style.visibility</p:attrName>
                                        </p:attrNameLst>
                                      </p:cBhvr>
                                      <p:to>
                                        <p:strVal val="visible"/>
                                      </p:to>
                                    </p:set>
                                    <p:animEffect transition="in" filter="fade">
                                      <p:cBhvr>
                                        <p:cTn id="57" dur="1000"/>
                                        <p:tgtEl>
                                          <p:spTgt spid="9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934"/>
                                        </p:tgtEl>
                                        <p:attrNameLst>
                                          <p:attrName>style.visibility</p:attrName>
                                        </p:attrNameLst>
                                      </p:cBhvr>
                                      <p:to>
                                        <p:strVal val="visible"/>
                                      </p:to>
                                    </p:set>
                                    <p:animEffect transition="in" filter="fade">
                                      <p:cBhvr>
                                        <p:cTn id="62" dur="1000"/>
                                        <p:tgtEl>
                                          <p:spTgt spid="9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90"/>
          <p:cNvSpPr txBox="1">
            <a:spLocks noGrp="1"/>
          </p:cNvSpPr>
          <p:nvPr>
            <p:ph type="body" idx="1"/>
          </p:nvPr>
        </p:nvSpPr>
        <p:spPr>
          <a:xfrm>
            <a:off x="148025" y="851075"/>
            <a:ext cx="8878500" cy="41922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a:solidFill>
                  <a:srgbClr val="666666"/>
                </a:solidFill>
              </a:rPr>
              <a:t>Suppose Rohit has Rs.4000 to spend per month on goods X and Y. Suppose the per unit prices of X and Y are Rs.800 and Rs.400 respectively. If he chooses to allocate the entire budget equally on two goods how will he make the optimum choice?</a:t>
            </a:r>
            <a:endParaRPr>
              <a:solidFill>
                <a:srgbClr val="666666"/>
              </a:solidFill>
            </a:endParaRPr>
          </a:p>
          <a:p>
            <a:pPr marL="0" lvl="0" indent="0" algn="l" rtl="0">
              <a:lnSpc>
                <a:spcPct val="90000"/>
              </a:lnSpc>
              <a:spcBef>
                <a:spcPts val="0"/>
              </a:spcBef>
              <a:spcAft>
                <a:spcPts val="0"/>
              </a:spcAft>
              <a:buNone/>
            </a:pPr>
            <a:endParaRPr>
              <a:solidFill>
                <a:srgbClr val="666666"/>
              </a:solidFill>
            </a:endParaRPr>
          </a:p>
          <a:p>
            <a:pPr marL="0" lvl="0" indent="0" algn="l" rtl="0">
              <a:lnSpc>
                <a:spcPct val="90000"/>
              </a:lnSpc>
              <a:spcBef>
                <a:spcPts val="0"/>
              </a:spcBef>
              <a:spcAft>
                <a:spcPts val="0"/>
              </a:spcAft>
              <a:buNone/>
            </a:pPr>
            <a:r>
              <a:rPr lang="en">
                <a:solidFill>
                  <a:srgbClr val="666666"/>
                </a:solidFill>
              </a:rPr>
              <a:t>Suppose Rohit got a rise in his income and now he has Rs. 6000 to spend on X and Y with the price of X and Y being Rs. 400. Now Rohit decides to  spend Rs.2000 on good X and Rs. 4000 on good Y. Show the new equilibrium point for him.</a:t>
            </a:r>
            <a:endParaRPr>
              <a:solidFill>
                <a:srgbClr val="666666"/>
              </a:solidFill>
            </a:endParaRPr>
          </a:p>
          <a:p>
            <a:pPr marL="457200" lvl="0" indent="0" algn="l" rtl="0">
              <a:spcBef>
                <a:spcPts val="0"/>
              </a:spcBef>
              <a:spcAft>
                <a:spcPts val="0"/>
              </a:spcAft>
              <a:buNone/>
            </a:pPr>
            <a:endParaRPr>
              <a:solidFill>
                <a:srgbClr val="666666"/>
              </a:solidFill>
            </a:endParaRPr>
          </a:p>
        </p:txBody>
      </p:sp>
      <p:sp>
        <p:nvSpPr>
          <p:cNvPr id="941" name="Google Shape;941;p90"/>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Consumer’s Equilibrium  </a:t>
            </a:r>
            <a:endParaRPr b="1">
              <a:solidFill>
                <a:srgbClr val="434343"/>
              </a:solidFill>
            </a:endParaRPr>
          </a:p>
        </p:txBody>
      </p:sp>
    </p:spTree>
  </p:cSld>
  <p:clrMapOvr>
    <a:masterClrMapping/>
  </p:clrMapOvr>
  <p:transition spd="slow">
    <p:cove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91"/>
          <p:cNvSpPr txBox="1"/>
          <p:nvPr/>
        </p:nvSpPr>
        <p:spPr>
          <a:xfrm>
            <a:off x="76200" y="895350"/>
            <a:ext cx="8915400" cy="396240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3200"/>
              <a:buFont typeface="Noto Sans Symbols"/>
              <a:buNone/>
            </a:pPr>
            <a:endParaRPr sz="3200">
              <a:solidFill>
                <a:schemeClr val="dk1"/>
              </a:solidFill>
              <a:latin typeface="Times New Roman"/>
              <a:ea typeface="Times New Roman"/>
              <a:cs typeface="Times New Roman"/>
              <a:sym typeface="Times New Roman"/>
            </a:endParaRPr>
          </a:p>
        </p:txBody>
      </p:sp>
      <p:cxnSp>
        <p:nvCxnSpPr>
          <p:cNvPr id="947" name="Google Shape;947;p91"/>
          <p:cNvCxnSpPr/>
          <p:nvPr/>
        </p:nvCxnSpPr>
        <p:spPr>
          <a:xfrm rot="10800000">
            <a:off x="457314" y="438150"/>
            <a:ext cx="3000" cy="41148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948" name="Google Shape;948;p91"/>
          <p:cNvCxnSpPr/>
          <p:nvPr/>
        </p:nvCxnSpPr>
        <p:spPr>
          <a:xfrm rot="10800000" flipH="1">
            <a:off x="489825" y="4520575"/>
            <a:ext cx="4297500" cy="432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949" name="Google Shape;949;p91"/>
          <p:cNvCxnSpPr/>
          <p:nvPr/>
        </p:nvCxnSpPr>
        <p:spPr>
          <a:xfrm>
            <a:off x="990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50" name="Google Shape;950;p91"/>
          <p:cNvCxnSpPr/>
          <p:nvPr/>
        </p:nvCxnSpPr>
        <p:spPr>
          <a:xfrm>
            <a:off x="3733800" y="44005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51" name="Google Shape;951;p91"/>
          <p:cNvCxnSpPr/>
          <p:nvPr/>
        </p:nvCxnSpPr>
        <p:spPr>
          <a:xfrm>
            <a:off x="457200" y="4019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sp>
        <p:nvSpPr>
          <p:cNvPr id="952" name="Google Shape;952;p91"/>
          <p:cNvSpPr txBox="1"/>
          <p:nvPr/>
        </p:nvSpPr>
        <p:spPr>
          <a:xfrm>
            <a:off x="838200"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953" name="Google Shape;953;p91"/>
          <p:cNvSpPr txBox="1"/>
          <p:nvPr/>
        </p:nvSpPr>
        <p:spPr>
          <a:xfrm>
            <a:off x="1450914"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954" name="Google Shape;954;p91"/>
          <p:cNvSpPr txBox="1"/>
          <p:nvPr/>
        </p:nvSpPr>
        <p:spPr>
          <a:xfrm>
            <a:off x="19843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955" name="Google Shape;955;p91"/>
          <p:cNvSpPr txBox="1"/>
          <p:nvPr/>
        </p:nvSpPr>
        <p:spPr>
          <a:xfrm>
            <a:off x="25177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956" name="Google Shape;956;p91"/>
          <p:cNvSpPr txBox="1"/>
          <p:nvPr/>
        </p:nvSpPr>
        <p:spPr>
          <a:xfrm>
            <a:off x="2934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957" name="Google Shape;957;p91"/>
          <p:cNvSpPr txBox="1"/>
          <p:nvPr/>
        </p:nvSpPr>
        <p:spPr>
          <a:xfrm>
            <a:off x="35436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958" name="Google Shape;958;p91"/>
          <p:cNvSpPr txBox="1"/>
          <p:nvPr/>
        </p:nvSpPr>
        <p:spPr>
          <a:xfrm>
            <a:off x="4077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959" name="Google Shape;959;p91"/>
          <p:cNvSpPr txBox="1"/>
          <p:nvPr/>
        </p:nvSpPr>
        <p:spPr>
          <a:xfrm>
            <a:off x="228600" y="3802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960" name="Google Shape;960;p91"/>
          <p:cNvSpPr txBox="1"/>
          <p:nvPr/>
        </p:nvSpPr>
        <p:spPr>
          <a:xfrm>
            <a:off x="231714" y="33454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961" name="Google Shape;961;p91"/>
          <p:cNvSpPr txBox="1"/>
          <p:nvPr/>
        </p:nvSpPr>
        <p:spPr>
          <a:xfrm>
            <a:off x="231714" y="28120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962" name="Google Shape;962;p91"/>
          <p:cNvSpPr txBox="1"/>
          <p:nvPr/>
        </p:nvSpPr>
        <p:spPr>
          <a:xfrm>
            <a:off x="231714" y="2278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963" name="Google Shape;963;p91"/>
          <p:cNvSpPr txBox="1"/>
          <p:nvPr/>
        </p:nvSpPr>
        <p:spPr>
          <a:xfrm>
            <a:off x="76200" y="1745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964" name="Google Shape;964;p91"/>
          <p:cNvSpPr txBox="1"/>
          <p:nvPr/>
        </p:nvSpPr>
        <p:spPr>
          <a:xfrm>
            <a:off x="76200" y="602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965" name="Google Shape;965;p91"/>
          <p:cNvSpPr txBox="1"/>
          <p:nvPr/>
        </p:nvSpPr>
        <p:spPr>
          <a:xfrm>
            <a:off x="86226" y="68818"/>
            <a:ext cx="456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QY</a:t>
            </a:r>
            <a:endParaRPr sz="1800" b="1">
              <a:solidFill>
                <a:schemeClr val="dk1"/>
              </a:solidFill>
              <a:latin typeface="Calibri"/>
              <a:ea typeface="Calibri"/>
              <a:cs typeface="Calibri"/>
              <a:sym typeface="Calibri"/>
            </a:endParaRPr>
          </a:p>
        </p:txBody>
      </p:sp>
      <p:sp>
        <p:nvSpPr>
          <p:cNvPr id="966" name="Google Shape;966;p91"/>
          <p:cNvSpPr txBox="1"/>
          <p:nvPr/>
        </p:nvSpPr>
        <p:spPr>
          <a:xfrm>
            <a:off x="4787350" y="4336018"/>
            <a:ext cx="470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QX</a:t>
            </a:r>
            <a:endParaRPr sz="1800" b="1">
              <a:solidFill>
                <a:schemeClr val="dk1"/>
              </a:solidFill>
              <a:latin typeface="Calibri"/>
              <a:ea typeface="Calibri"/>
              <a:cs typeface="Calibri"/>
              <a:sym typeface="Calibri"/>
            </a:endParaRPr>
          </a:p>
        </p:txBody>
      </p:sp>
      <p:sp>
        <p:nvSpPr>
          <p:cNvPr id="967" name="Google Shape;967;p91"/>
          <p:cNvSpPr txBox="1"/>
          <p:nvPr/>
        </p:nvSpPr>
        <p:spPr>
          <a:xfrm>
            <a:off x="76200" y="1123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968" name="Google Shape;968;p91"/>
          <p:cNvSpPr txBox="1"/>
          <p:nvPr/>
        </p:nvSpPr>
        <p:spPr>
          <a:xfrm>
            <a:off x="1143000" y="3028950"/>
            <a:ext cx="4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E1</a:t>
            </a:r>
            <a:endParaRPr sz="1800" b="1">
              <a:solidFill>
                <a:schemeClr val="dk1"/>
              </a:solidFill>
              <a:latin typeface="Calibri"/>
              <a:ea typeface="Calibri"/>
              <a:cs typeface="Calibri"/>
              <a:sym typeface="Calibri"/>
            </a:endParaRPr>
          </a:p>
        </p:txBody>
      </p:sp>
      <p:cxnSp>
        <p:nvCxnSpPr>
          <p:cNvPr id="969" name="Google Shape;969;p91"/>
          <p:cNvCxnSpPr/>
          <p:nvPr/>
        </p:nvCxnSpPr>
        <p:spPr>
          <a:xfrm rot="10800000">
            <a:off x="457200" y="1885950"/>
            <a:ext cx="1371600" cy="2667000"/>
          </a:xfrm>
          <a:prstGeom prst="straightConnector1">
            <a:avLst/>
          </a:prstGeom>
          <a:noFill/>
          <a:ln w="57150" cap="flat" cmpd="sng">
            <a:solidFill>
              <a:srgbClr val="0000CC"/>
            </a:solidFill>
            <a:prstDash val="solid"/>
            <a:round/>
            <a:headEnd type="none" w="sm" len="sm"/>
            <a:tailEnd type="none" w="sm" len="sm"/>
          </a:ln>
          <a:effectLst>
            <a:outerShdw blurRad="40000" dist="23000" dir="5400000" rotWithShape="0">
              <a:srgbClr val="000000">
                <a:alpha val="34900"/>
              </a:srgbClr>
            </a:outerShdw>
          </a:effectLst>
        </p:spPr>
      </p:cxnSp>
      <p:sp>
        <p:nvSpPr>
          <p:cNvPr id="970" name="Google Shape;970;p91"/>
          <p:cNvSpPr/>
          <p:nvPr/>
        </p:nvSpPr>
        <p:spPr>
          <a:xfrm>
            <a:off x="838200" y="2266950"/>
            <a:ext cx="990224" cy="1372520"/>
          </a:xfrm>
          <a:custGeom>
            <a:avLst/>
            <a:gdLst/>
            <a:ahLst/>
            <a:cxnLst/>
            <a:rect l="l" t="t" r="r" b="b"/>
            <a:pathLst>
              <a:path w="1211283" h="985652" extrusionOk="0">
                <a:moveTo>
                  <a:pt x="0" y="0"/>
                </a:moveTo>
                <a:cubicBezTo>
                  <a:pt x="118753" y="297872"/>
                  <a:pt x="237507" y="595745"/>
                  <a:pt x="439387" y="760020"/>
                </a:cubicBezTo>
                <a:cubicBezTo>
                  <a:pt x="641267" y="924295"/>
                  <a:pt x="926275" y="954973"/>
                  <a:pt x="1211283" y="985652"/>
                </a:cubicBezTo>
              </a:path>
            </a:pathLst>
          </a:custGeom>
          <a:noFill/>
          <a:ln w="57150" cap="flat" cmpd="sng">
            <a:solidFill>
              <a:srgbClr val="0000CC"/>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971" name="Google Shape;971;p91"/>
          <p:cNvCxnSpPr/>
          <p:nvPr/>
        </p:nvCxnSpPr>
        <p:spPr>
          <a:xfrm>
            <a:off x="1143000" y="3257550"/>
            <a:ext cx="0" cy="1219200"/>
          </a:xfrm>
          <a:prstGeom prst="straightConnector1">
            <a:avLst/>
          </a:prstGeom>
          <a:noFill/>
          <a:ln w="38100" cap="flat" cmpd="sng">
            <a:solidFill>
              <a:srgbClr val="0000CC"/>
            </a:solidFill>
            <a:prstDash val="dash"/>
            <a:round/>
            <a:headEnd type="none" w="sm" len="sm"/>
            <a:tailEnd type="none" w="sm" len="sm"/>
          </a:ln>
          <a:effectLst>
            <a:outerShdw blurRad="40000" dist="23000" dir="5400000" rotWithShape="0">
              <a:srgbClr val="000000">
                <a:alpha val="34900"/>
              </a:srgbClr>
            </a:outerShdw>
          </a:effectLst>
        </p:spPr>
      </p:cxnSp>
      <p:cxnSp>
        <p:nvCxnSpPr>
          <p:cNvPr id="972" name="Google Shape;972;p91"/>
          <p:cNvCxnSpPr/>
          <p:nvPr/>
        </p:nvCxnSpPr>
        <p:spPr>
          <a:xfrm rot="10800000">
            <a:off x="533400" y="3257550"/>
            <a:ext cx="609600" cy="0"/>
          </a:xfrm>
          <a:prstGeom prst="straightConnector1">
            <a:avLst/>
          </a:prstGeom>
          <a:noFill/>
          <a:ln w="38100" cap="flat" cmpd="sng">
            <a:solidFill>
              <a:srgbClr val="0000CC"/>
            </a:solidFill>
            <a:prstDash val="dash"/>
            <a:round/>
            <a:headEnd type="none" w="sm" len="sm"/>
            <a:tailEnd type="none" w="sm" len="sm"/>
          </a:ln>
          <a:effectLst>
            <a:outerShdw blurRad="40000" dist="23000" dir="5400000" rotWithShape="0">
              <a:srgbClr val="000000">
                <a:alpha val="34900"/>
              </a:srgbClr>
            </a:outerShdw>
          </a:effectLst>
        </p:spPr>
      </p:cxnSp>
      <p:cxnSp>
        <p:nvCxnSpPr>
          <p:cNvPr id="973" name="Google Shape;973;p91"/>
          <p:cNvCxnSpPr/>
          <p:nvPr/>
        </p:nvCxnSpPr>
        <p:spPr>
          <a:xfrm>
            <a:off x="1600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74" name="Google Shape;974;p91"/>
          <p:cNvCxnSpPr/>
          <p:nvPr/>
        </p:nvCxnSpPr>
        <p:spPr>
          <a:xfrm>
            <a:off x="2133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75" name="Google Shape;975;p91"/>
          <p:cNvCxnSpPr/>
          <p:nvPr/>
        </p:nvCxnSpPr>
        <p:spPr>
          <a:xfrm>
            <a:off x="26670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76" name="Google Shape;976;p91"/>
          <p:cNvCxnSpPr/>
          <p:nvPr/>
        </p:nvCxnSpPr>
        <p:spPr>
          <a:xfrm>
            <a:off x="32004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77" name="Google Shape;977;p91"/>
          <p:cNvCxnSpPr/>
          <p:nvPr/>
        </p:nvCxnSpPr>
        <p:spPr>
          <a:xfrm>
            <a:off x="37338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78" name="Google Shape;978;p91"/>
          <p:cNvCxnSpPr/>
          <p:nvPr/>
        </p:nvCxnSpPr>
        <p:spPr>
          <a:xfrm>
            <a:off x="4267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79" name="Google Shape;979;p91"/>
          <p:cNvCxnSpPr/>
          <p:nvPr/>
        </p:nvCxnSpPr>
        <p:spPr>
          <a:xfrm>
            <a:off x="457200" y="3486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80" name="Google Shape;980;p91"/>
          <p:cNvCxnSpPr/>
          <p:nvPr/>
        </p:nvCxnSpPr>
        <p:spPr>
          <a:xfrm>
            <a:off x="457200" y="29527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81" name="Google Shape;981;p91"/>
          <p:cNvCxnSpPr/>
          <p:nvPr/>
        </p:nvCxnSpPr>
        <p:spPr>
          <a:xfrm>
            <a:off x="457200" y="24193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82" name="Google Shape;982;p91"/>
          <p:cNvCxnSpPr/>
          <p:nvPr/>
        </p:nvCxnSpPr>
        <p:spPr>
          <a:xfrm>
            <a:off x="457200" y="18859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83" name="Google Shape;983;p91"/>
          <p:cNvCxnSpPr/>
          <p:nvPr/>
        </p:nvCxnSpPr>
        <p:spPr>
          <a:xfrm>
            <a:off x="457200" y="1352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84" name="Google Shape;984;p91"/>
          <p:cNvCxnSpPr/>
          <p:nvPr/>
        </p:nvCxnSpPr>
        <p:spPr>
          <a:xfrm>
            <a:off x="457200" y="819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985" name="Google Shape;985;p91"/>
          <p:cNvCxnSpPr>
            <a:stCxn id="956" idx="0"/>
          </p:cNvCxnSpPr>
          <p:nvPr/>
        </p:nvCxnSpPr>
        <p:spPr>
          <a:xfrm rot="10800000">
            <a:off x="457296" y="1885950"/>
            <a:ext cx="2686200" cy="2667000"/>
          </a:xfrm>
          <a:prstGeom prst="straightConnector1">
            <a:avLst/>
          </a:prstGeom>
          <a:noFill/>
          <a:ln w="57150" cap="flat" cmpd="sng">
            <a:solidFill>
              <a:srgbClr val="FF0000"/>
            </a:solidFill>
            <a:prstDash val="solid"/>
            <a:round/>
            <a:headEnd type="none" w="sm" len="sm"/>
            <a:tailEnd type="none" w="sm" len="sm"/>
          </a:ln>
          <a:effectLst>
            <a:outerShdw blurRad="40000" dist="23000" dir="5400000" rotWithShape="0">
              <a:srgbClr val="000000">
                <a:alpha val="34900"/>
              </a:srgbClr>
            </a:outerShdw>
          </a:effectLst>
        </p:spPr>
      </p:cxnSp>
      <p:cxnSp>
        <p:nvCxnSpPr>
          <p:cNvPr id="986" name="Google Shape;986;p91"/>
          <p:cNvCxnSpPr/>
          <p:nvPr/>
        </p:nvCxnSpPr>
        <p:spPr>
          <a:xfrm>
            <a:off x="1600200" y="3028950"/>
            <a:ext cx="0" cy="1524000"/>
          </a:xfrm>
          <a:prstGeom prst="straightConnector1">
            <a:avLst/>
          </a:prstGeom>
          <a:noFill/>
          <a:ln w="38100" cap="flat" cmpd="sng">
            <a:solidFill>
              <a:srgbClr val="FF0000"/>
            </a:solidFill>
            <a:prstDash val="dash"/>
            <a:round/>
            <a:headEnd type="none" w="sm" len="sm"/>
            <a:tailEnd type="none" w="sm" len="sm"/>
          </a:ln>
          <a:effectLst>
            <a:outerShdw blurRad="40000" dist="23000" dir="5400000" rotWithShape="0">
              <a:srgbClr val="000000">
                <a:alpha val="34900"/>
              </a:srgbClr>
            </a:outerShdw>
          </a:effectLst>
        </p:spPr>
      </p:cxnSp>
      <p:cxnSp>
        <p:nvCxnSpPr>
          <p:cNvPr id="987" name="Google Shape;987;p91"/>
          <p:cNvCxnSpPr/>
          <p:nvPr/>
        </p:nvCxnSpPr>
        <p:spPr>
          <a:xfrm rot="10800000">
            <a:off x="533400" y="2952750"/>
            <a:ext cx="1066800" cy="0"/>
          </a:xfrm>
          <a:prstGeom prst="straightConnector1">
            <a:avLst/>
          </a:prstGeom>
          <a:noFill/>
          <a:ln w="38100" cap="flat" cmpd="sng">
            <a:solidFill>
              <a:srgbClr val="FF0000"/>
            </a:solidFill>
            <a:prstDash val="dash"/>
            <a:round/>
            <a:headEnd type="none" w="sm" len="sm"/>
            <a:tailEnd type="none" w="sm" len="sm"/>
          </a:ln>
          <a:effectLst>
            <a:outerShdw blurRad="40000" dist="23000" dir="5400000" rotWithShape="0">
              <a:srgbClr val="000000">
                <a:alpha val="34900"/>
              </a:srgbClr>
            </a:outerShdw>
          </a:effectLst>
        </p:spPr>
      </p:cxnSp>
      <p:sp>
        <p:nvSpPr>
          <p:cNvPr id="988" name="Google Shape;988;p91"/>
          <p:cNvSpPr/>
          <p:nvPr/>
        </p:nvSpPr>
        <p:spPr>
          <a:xfrm>
            <a:off x="1219200" y="1885950"/>
            <a:ext cx="990224" cy="1372520"/>
          </a:xfrm>
          <a:custGeom>
            <a:avLst/>
            <a:gdLst/>
            <a:ahLst/>
            <a:cxnLst/>
            <a:rect l="l" t="t" r="r" b="b"/>
            <a:pathLst>
              <a:path w="1211283" h="985652" extrusionOk="0">
                <a:moveTo>
                  <a:pt x="0" y="0"/>
                </a:moveTo>
                <a:cubicBezTo>
                  <a:pt x="118753" y="297872"/>
                  <a:pt x="237507" y="595745"/>
                  <a:pt x="439387" y="760020"/>
                </a:cubicBezTo>
                <a:cubicBezTo>
                  <a:pt x="641267" y="924295"/>
                  <a:pt x="926275" y="954973"/>
                  <a:pt x="1211283" y="985652"/>
                </a:cubicBezTo>
              </a:path>
            </a:pathLst>
          </a:custGeom>
          <a:noFill/>
          <a:ln w="57150" cap="flat" cmpd="sng">
            <a:solidFill>
              <a:srgbClr val="FF0000"/>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989" name="Google Shape;989;p91"/>
          <p:cNvSpPr txBox="1"/>
          <p:nvPr/>
        </p:nvSpPr>
        <p:spPr>
          <a:xfrm>
            <a:off x="1567304" y="2724150"/>
            <a:ext cx="4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E2</a:t>
            </a:r>
            <a:endParaRPr sz="1800" b="1">
              <a:solidFill>
                <a:schemeClr val="dk1"/>
              </a:solidFill>
              <a:latin typeface="Calibri"/>
              <a:ea typeface="Calibri"/>
              <a:cs typeface="Calibri"/>
              <a:sym typeface="Calibri"/>
            </a:endParaRPr>
          </a:p>
        </p:txBody>
      </p:sp>
      <p:sp>
        <p:nvSpPr>
          <p:cNvPr id="990" name="Google Shape;990;p91"/>
          <p:cNvSpPr txBox="1"/>
          <p:nvPr/>
        </p:nvSpPr>
        <p:spPr>
          <a:xfrm>
            <a:off x="5334002" y="2322575"/>
            <a:ext cx="3698400" cy="2678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100">
                <a:solidFill>
                  <a:srgbClr val="666666"/>
                </a:solidFill>
                <a:latin typeface="Lato"/>
                <a:ea typeface="Lato"/>
                <a:cs typeface="Lato"/>
                <a:sym typeface="Lato"/>
              </a:rPr>
              <a:t>When income of Rohit increases to Rs.6000</a:t>
            </a:r>
            <a:endParaRPr sz="2100">
              <a:solidFill>
                <a:srgbClr val="666666"/>
              </a:solidFill>
              <a:latin typeface="Lato"/>
              <a:ea typeface="Lato"/>
              <a:cs typeface="Lato"/>
              <a:sym typeface="Lato"/>
            </a:endParaRPr>
          </a:p>
          <a:p>
            <a:pPr marL="457200" lvl="0" indent="-361950" algn="l" rtl="0">
              <a:spcBef>
                <a:spcPts val="0"/>
              </a:spcBef>
              <a:spcAft>
                <a:spcPts val="0"/>
              </a:spcAft>
              <a:buClr>
                <a:schemeClr val="dk1"/>
              </a:buClr>
              <a:buSzPts val="2100"/>
              <a:buFont typeface="Lato"/>
              <a:buChar char="●"/>
            </a:pPr>
            <a:r>
              <a:rPr lang="en" sz="2100">
                <a:solidFill>
                  <a:schemeClr val="dk1"/>
                </a:solidFill>
                <a:latin typeface="Lato"/>
                <a:ea typeface="Lato"/>
                <a:cs typeface="Lato"/>
                <a:sym typeface="Lato"/>
              </a:rPr>
              <a:t>And Rohit spends all his</a:t>
            </a:r>
            <a:r>
              <a:rPr lang="en" sz="2100">
                <a:latin typeface="Lato"/>
                <a:ea typeface="Lato"/>
                <a:cs typeface="Lato"/>
                <a:sym typeface="Lato"/>
              </a:rPr>
              <a:t> </a:t>
            </a:r>
            <a:r>
              <a:rPr lang="en" sz="2100">
                <a:solidFill>
                  <a:schemeClr val="dk1"/>
                </a:solidFill>
                <a:latin typeface="Lato"/>
                <a:ea typeface="Lato"/>
                <a:cs typeface="Lato"/>
                <a:sym typeface="Lato"/>
              </a:rPr>
              <a:t>income on good X</a:t>
            </a:r>
            <a:endParaRPr sz="2100">
              <a:latin typeface="Lato"/>
              <a:ea typeface="Lato"/>
              <a:cs typeface="Lato"/>
              <a:sym typeface="Lato"/>
            </a:endParaRPr>
          </a:p>
          <a:p>
            <a:pPr marL="457200" lvl="0" indent="0" algn="l" rtl="0">
              <a:spcBef>
                <a:spcPts val="0"/>
              </a:spcBef>
              <a:spcAft>
                <a:spcPts val="0"/>
              </a:spcAft>
              <a:buNone/>
            </a:pPr>
            <a:r>
              <a:rPr lang="en" sz="2100">
                <a:solidFill>
                  <a:schemeClr val="dk1"/>
                </a:solidFill>
                <a:latin typeface="Lato"/>
                <a:ea typeface="Lato"/>
                <a:cs typeface="Lato"/>
                <a:sym typeface="Lato"/>
              </a:rPr>
              <a:t>Q</a:t>
            </a:r>
            <a:r>
              <a:rPr lang="en" sz="2100" baseline="-25000">
                <a:solidFill>
                  <a:schemeClr val="dk1"/>
                </a:solidFill>
                <a:latin typeface="Lato"/>
                <a:ea typeface="Lato"/>
                <a:cs typeface="Lato"/>
                <a:sym typeface="Lato"/>
              </a:rPr>
              <a:t>X</a:t>
            </a:r>
            <a:r>
              <a:rPr lang="en" sz="2100">
                <a:solidFill>
                  <a:schemeClr val="dk1"/>
                </a:solidFill>
                <a:latin typeface="Lato"/>
                <a:ea typeface="Lato"/>
                <a:cs typeface="Lato"/>
                <a:sym typeface="Lato"/>
              </a:rPr>
              <a:t> = 6000/400 = 15 Units </a:t>
            </a:r>
            <a:endParaRPr sz="2100">
              <a:latin typeface="Lato"/>
              <a:ea typeface="Lato"/>
              <a:cs typeface="Lato"/>
              <a:sym typeface="Lato"/>
            </a:endParaRPr>
          </a:p>
          <a:p>
            <a:pPr marL="457200" lvl="0" indent="-361950" algn="l" rtl="0">
              <a:spcBef>
                <a:spcPts val="0"/>
              </a:spcBef>
              <a:spcAft>
                <a:spcPts val="0"/>
              </a:spcAft>
              <a:buClr>
                <a:schemeClr val="dk1"/>
              </a:buClr>
              <a:buSzPts val="2100"/>
              <a:buFont typeface="Lato"/>
              <a:buChar char="●"/>
            </a:pPr>
            <a:r>
              <a:rPr lang="en" sz="2100">
                <a:solidFill>
                  <a:schemeClr val="dk1"/>
                </a:solidFill>
                <a:latin typeface="Lato"/>
                <a:ea typeface="Lato"/>
                <a:cs typeface="Lato"/>
                <a:sym typeface="Lato"/>
              </a:rPr>
              <a:t>If he spends all his income on good Y</a:t>
            </a:r>
            <a:endParaRPr sz="2100">
              <a:latin typeface="Lato"/>
              <a:ea typeface="Lato"/>
              <a:cs typeface="Lato"/>
              <a:sym typeface="Lato"/>
            </a:endParaRPr>
          </a:p>
          <a:p>
            <a:pPr marL="457200" lvl="0" indent="0" algn="l" rtl="0">
              <a:spcBef>
                <a:spcPts val="0"/>
              </a:spcBef>
              <a:spcAft>
                <a:spcPts val="0"/>
              </a:spcAft>
              <a:buNone/>
            </a:pPr>
            <a:r>
              <a:rPr lang="en" sz="2100">
                <a:solidFill>
                  <a:schemeClr val="dk1"/>
                </a:solidFill>
                <a:latin typeface="Lato"/>
                <a:ea typeface="Lato"/>
                <a:cs typeface="Lato"/>
                <a:sym typeface="Lato"/>
              </a:rPr>
              <a:t>Q</a:t>
            </a:r>
            <a:r>
              <a:rPr lang="en" sz="2100" baseline="-25000">
                <a:solidFill>
                  <a:schemeClr val="dk1"/>
                </a:solidFill>
                <a:latin typeface="Lato"/>
                <a:ea typeface="Lato"/>
                <a:cs typeface="Lato"/>
                <a:sym typeface="Lato"/>
              </a:rPr>
              <a:t>Y</a:t>
            </a:r>
            <a:r>
              <a:rPr lang="en" sz="2100">
                <a:solidFill>
                  <a:schemeClr val="dk1"/>
                </a:solidFill>
                <a:latin typeface="Lato"/>
                <a:ea typeface="Lato"/>
                <a:cs typeface="Lato"/>
                <a:sym typeface="Lato"/>
              </a:rPr>
              <a:t> = 6000/400 = 15 Units </a:t>
            </a:r>
            <a:endParaRPr sz="2100">
              <a:solidFill>
                <a:srgbClr val="666666"/>
              </a:solidFill>
              <a:latin typeface="Lato"/>
              <a:ea typeface="Lato"/>
              <a:cs typeface="Lato"/>
              <a:sym typeface="Lato"/>
            </a:endParaRPr>
          </a:p>
        </p:txBody>
      </p:sp>
      <p:cxnSp>
        <p:nvCxnSpPr>
          <p:cNvPr id="991" name="Google Shape;991;p91"/>
          <p:cNvCxnSpPr/>
          <p:nvPr/>
        </p:nvCxnSpPr>
        <p:spPr>
          <a:xfrm rot="10800000">
            <a:off x="457275" y="590675"/>
            <a:ext cx="4069500" cy="3899100"/>
          </a:xfrm>
          <a:prstGeom prst="straightConnector1">
            <a:avLst/>
          </a:prstGeom>
          <a:noFill/>
          <a:ln w="57150" cap="flat" cmpd="sng">
            <a:solidFill>
              <a:srgbClr val="003300"/>
            </a:solidFill>
            <a:prstDash val="solid"/>
            <a:round/>
            <a:headEnd type="none" w="sm" len="sm"/>
            <a:tailEnd type="none" w="sm" len="sm"/>
          </a:ln>
          <a:effectLst>
            <a:outerShdw blurRad="40000" dist="23000" dir="5400000" rotWithShape="0">
              <a:srgbClr val="000000">
                <a:alpha val="34900"/>
              </a:srgbClr>
            </a:outerShdw>
          </a:effectLst>
        </p:spPr>
      </p:cxnSp>
      <p:sp>
        <p:nvSpPr>
          <p:cNvPr id="992" name="Google Shape;992;p91"/>
          <p:cNvSpPr txBox="1"/>
          <p:nvPr/>
        </p:nvSpPr>
        <p:spPr>
          <a:xfrm>
            <a:off x="4993588" y="175325"/>
            <a:ext cx="4025400" cy="20271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900">
                <a:solidFill>
                  <a:srgbClr val="666666"/>
                </a:solidFill>
                <a:latin typeface="Lato"/>
                <a:ea typeface="Lato"/>
                <a:cs typeface="Lato"/>
                <a:sym typeface="Lato"/>
              </a:rPr>
              <a:t>Suppose Rohit got a rise in his income and now he has Rs. 6000 to spend on X and Y with the price of X and Y being Rs. 400. Now Rohit decides to  spend Rs.2000 on good X and Rs. 4000 on good Y. Show the new equilibrium point for him.</a:t>
            </a:r>
            <a:endParaRPr sz="200">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0">
                                            <p:txEl>
                                              <p:pRg st="0" end="0"/>
                                            </p:txEl>
                                          </p:spTgt>
                                        </p:tgtEl>
                                        <p:attrNameLst>
                                          <p:attrName>style.visibility</p:attrName>
                                        </p:attrNameLst>
                                      </p:cBhvr>
                                      <p:to>
                                        <p:strVal val="visible"/>
                                      </p:to>
                                    </p:set>
                                    <p:animEffect transition="in" filter="fade">
                                      <p:cBhvr>
                                        <p:cTn id="7" dur="1000"/>
                                        <p:tgtEl>
                                          <p:spTgt spid="9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0">
                                            <p:txEl>
                                              <p:pRg st="1" end="1"/>
                                            </p:txEl>
                                          </p:spTgt>
                                        </p:tgtEl>
                                        <p:attrNameLst>
                                          <p:attrName>style.visibility</p:attrName>
                                        </p:attrNameLst>
                                      </p:cBhvr>
                                      <p:to>
                                        <p:strVal val="visible"/>
                                      </p:to>
                                    </p:set>
                                    <p:animEffect transition="in" filter="fade">
                                      <p:cBhvr>
                                        <p:cTn id="12" dur="1000"/>
                                        <p:tgtEl>
                                          <p:spTgt spid="99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90">
                                            <p:txEl>
                                              <p:pRg st="2" end="2"/>
                                            </p:txEl>
                                          </p:spTgt>
                                        </p:tgtEl>
                                        <p:attrNameLst>
                                          <p:attrName>style.visibility</p:attrName>
                                        </p:attrNameLst>
                                      </p:cBhvr>
                                      <p:to>
                                        <p:strVal val="visible"/>
                                      </p:to>
                                    </p:set>
                                    <p:animEffect transition="in" filter="fade">
                                      <p:cBhvr>
                                        <p:cTn id="17" dur="1000"/>
                                        <p:tgtEl>
                                          <p:spTgt spid="99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90">
                                            <p:txEl>
                                              <p:pRg st="3" end="3"/>
                                            </p:txEl>
                                          </p:spTgt>
                                        </p:tgtEl>
                                        <p:attrNameLst>
                                          <p:attrName>style.visibility</p:attrName>
                                        </p:attrNameLst>
                                      </p:cBhvr>
                                      <p:to>
                                        <p:strVal val="visible"/>
                                      </p:to>
                                    </p:set>
                                    <p:animEffect transition="in" filter="fade">
                                      <p:cBhvr>
                                        <p:cTn id="22" dur="1000"/>
                                        <p:tgtEl>
                                          <p:spTgt spid="99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90">
                                            <p:txEl>
                                              <p:pRg st="4" end="4"/>
                                            </p:txEl>
                                          </p:spTgt>
                                        </p:tgtEl>
                                        <p:attrNameLst>
                                          <p:attrName>style.visibility</p:attrName>
                                        </p:attrNameLst>
                                      </p:cBhvr>
                                      <p:to>
                                        <p:strVal val="visible"/>
                                      </p:to>
                                    </p:set>
                                    <p:animEffect transition="in" filter="fade">
                                      <p:cBhvr>
                                        <p:cTn id="27" dur="1000"/>
                                        <p:tgtEl>
                                          <p:spTgt spid="99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91"/>
                                        </p:tgtEl>
                                        <p:attrNameLst>
                                          <p:attrName>style.visibility</p:attrName>
                                        </p:attrNameLst>
                                      </p:cBhvr>
                                      <p:to>
                                        <p:strVal val="visible"/>
                                      </p:to>
                                    </p:set>
                                    <p:animEffect transition="in" filter="fade">
                                      <p:cBhvr>
                                        <p:cTn id="32" dur="1000"/>
                                        <p:tgtEl>
                                          <p:spTgt spid="9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cxnSp>
        <p:nvCxnSpPr>
          <p:cNvPr id="997" name="Google Shape;997;p92"/>
          <p:cNvCxnSpPr/>
          <p:nvPr/>
        </p:nvCxnSpPr>
        <p:spPr>
          <a:xfrm rot="10800000">
            <a:off x="457314" y="438150"/>
            <a:ext cx="3000" cy="41148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998" name="Google Shape;998;p92"/>
          <p:cNvCxnSpPr/>
          <p:nvPr/>
        </p:nvCxnSpPr>
        <p:spPr>
          <a:xfrm rot="10800000" flipH="1">
            <a:off x="489825" y="4520575"/>
            <a:ext cx="4297500" cy="432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cxnSp>
        <p:nvCxnSpPr>
          <p:cNvPr id="999" name="Google Shape;999;p92"/>
          <p:cNvCxnSpPr/>
          <p:nvPr/>
        </p:nvCxnSpPr>
        <p:spPr>
          <a:xfrm>
            <a:off x="990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00" name="Google Shape;1000;p92"/>
          <p:cNvCxnSpPr/>
          <p:nvPr/>
        </p:nvCxnSpPr>
        <p:spPr>
          <a:xfrm>
            <a:off x="3733800" y="44005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01" name="Google Shape;1001;p92"/>
          <p:cNvCxnSpPr/>
          <p:nvPr/>
        </p:nvCxnSpPr>
        <p:spPr>
          <a:xfrm>
            <a:off x="457200" y="4019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sp>
        <p:nvSpPr>
          <p:cNvPr id="1002" name="Google Shape;1002;p92"/>
          <p:cNvSpPr txBox="1"/>
          <p:nvPr/>
        </p:nvSpPr>
        <p:spPr>
          <a:xfrm>
            <a:off x="838200"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1003" name="Google Shape;1003;p92"/>
          <p:cNvSpPr txBox="1"/>
          <p:nvPr/>
        </p:nvSpPr>
        <p:spPr>
          <a:xfrm>
            <a:off x="1450914" y="4552950"/>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1004" name="Google Shape;1004;p92"/>
          <p:cNvSpPr txBox="1"/>
          <p:nvPr/>
        </p:nvSpPr>
        <p:spPr>
          <a:xfrm>
            <a:off x="19843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1005" name="Google Shape;1005;p92"/>
          <p:cNvSpPr txBox="1"/>
          <p:nvPr/>
        </p:nvSpPr>
        <p:spPr>
          <a:xfrm>
            <a:off x="2517714" y="4564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1006" name="Google Shape;1006;p92"/>
          <p:cNvSpPr txBox="1"/>
          <p:nvPr/>
        </p:nvSpPr>
        <p:spPr>
          <a:xfrm>
            <a:off x="2934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1007" name="Google Shape;1007;p92"/>
          <p:cNvSpPr txBox="1"/>
          <p:nvPr/>
        </p:nvSpPr>
        <p:spPr>
          <a:xfrm>
            <a:off x="35436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1008" name="Google Shape;1008;p92"/>
          <p:cNvSpPr txBox="1"/>
          <p:nvPr/>
        </p:nvSpPr>
        <p:spPr>
          <a:xfrm>
            <a:off x="4077096" y="4552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1009" name="Google Shape;1009;p92"/>
          <p:cNvSpPr txBox="1"/>
          <p:nvPr/>
        </p:nvSpPr>
        <p:spPr>
          <a:xfrm>
            <a:off x="228600" y="3802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1010" name="Google Shape;1010;p92"/>
          <p:cNvSpPr txBox="1"/>
          <p:nvPr/>
        </p:nvSpPr>
        <p:spPr>
          <a:xfrm>
            <a:off x="231714" y="33454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4</a:t>
            </a:r>
            <a:endParaRPr sz="1800">
              <a:solidFill>
                <a:schemeClr val="dk1"/>
              </a:solidFill>
              <a:latin typeface="Calibri"/>
              <a:ea typeface="Calibri"/>
              <a:cs typeface="Calibri"/>
              <a:sym typeface="Calibri"/>
            </a:endParaRPr>
          </a:p>
        </p:txBody>
      </p:sp>
      <p:sp>
        <p:nvSpPr>
          <p:cNvPr id="1011" name="Google Shape;1011;p92"/>
          <p:cNvSpPr txBox="1"/>
          <p:nvPr/>
        </p:nvSpPr>
        <p:spPr>
          <a:xfrm>
            <a:off x="231714" y="28120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6</a:t>
            </a:r>
            <a:endParaRPr sz="1800">
              <a:solidFill>
                <a:schemeClr val="dk1"/>
              </a:solidFill>
              <a:latin typeface="Calibri"/>
              <a:ea typeface="Calibri"/>
              <a:cs typeface="Calibri"/>
              <a:sym typeface="Calibri"/>
            </a:endParaRPr>
          </a:p>
        </p:txBody>
      </p:sp>
      <p:sp>
        <p:nvSpPr>
          <p:cNvPr id="1012" name="Google Shape;1012;p92"/>
          <p:cNvSpPr txBox="1"/>
          <p:nvPr/>
        </p:nvSpPr>
        <p:spPr>
          <a:xfrm>
            <a:off x="231714" y="2278618"/>
            <a:ext cx="301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8</a:t>
            </a:r>
            <a:endParaRPr sz="1800">
              <a:solidFill>
                <a:schemeClr val="dk1"/>
              </a:solidFill>
              <a:latin typeface="Calibri"/>
              <a:ea typeface="Calibri"/>
              <a:cs typeface="Calibri"/>
              <a:sym typeface="Calibri"/>
            </a:endParaRPr>
          </a:p>
        </p:txBody>
      </p:sp>
      <p:sp>
        <p:nvSpPr>
          <p:cNvPr id="1013" name="Google Shape;1013;p92"/>
          <p:cNvSpPr txBox="1"/>
          <p:nvPr/>
        </p:nvSpPr>
        <p:spPr>
          <a:xfrm>
            <a:off x="76200" y="1745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10</a:t>
            </a:r>
            <a:endParaRPr sz="1800">
              <a:solidFill>
                <a:schemeClr val="dk1"/>
              </a:solidFill>
              <a:latin typeface="Calibri"/>
              <a:ea typeface="Calibri"/>
              <a:cs typeface="Calibri"/>
              <a:sym typeface="Calibri"/>
            </a:endParaRPr>
          </a:p>
        </p:txBody>
      </p:sp>
      <p:sp>
        <p:nvSpPr>
          <p:cNvPr id="1014" name="Google Shape;1014;p92"/>
          <p:cNvSpPr txBox="1"/>
          <p:nvPr/>
        </p:nvSpPr>
        <p:spPr>
          <a:xfrm>
            <a:off x="76200" y="602218"/>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14</a:t>
            </a:r>
            <a:endParaRPr sz="1800">
              <a:solidFill>
                <a:schemeClr val="dk1"/>
              </a:solidFill>
              <a:latin typeface="Calibri"/>
              <a:ea typeface="Calibri"/>
              <a:cs typeface="Calibri"/>
              <a:sym typeface="Calibri"/>
            </a:endParaRPr>
          </a:p>
        </p:txBody>
      </p:sp>
      <p:sp>
        <p:nvSpPr>
          <p:cNvPr id="1015" name="Google Shape;1015;p92"/>
          <p:cNvSpPr txBox="1"/>
          <p:nvPr/>
        </p:nvSpPr>
        <p:spPr>
          <a:xfrm>
            <a:off x="86226" y="68818"/>
            <a:ext cx="456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QY</a:t>
            </a:r>
            <a:endParaRPr sz="1800" b="1">
              <a:solidFill>
                <a:schemeClr val="dk1"/>
              </a:solidFill>
              <a:latin typeface="Calibri"/>
              <a:ea typeface="Calibri"/>
              <a:cs typeface="Calibri"/>
              <a:sym typeface="Calibri"/>
            </a:endParaRPr>
          </a:p>
        </p:txBody>
      </p:sp>
      <p:sp>
        <p:nvSpPr>
          <p:cNvPr id="1016" name="Google Shape;1016;p92"/>
          <p:cNvSpPr txBox="1"/>
          <p:nvPr/>
        </p:nvSpPr>
        <p:spPr>
          <a:xfrm>
            <a:off x="4787350" y="4336018"/>
            <a:ext cx="470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QX</a:t>
            </a:r>
            <a:endParaRPr sz="1800" b="1">
              <a:solidFill>
                <a:schemeClr val="dk1"/>
              </a:solidFill>
              <a:latin typeface="Calibri"/>
              <a:ea typeface="Calibri"/>
              <a:cs typeface="Calibri"/>
              <a:sym typeface="Calibri"/>
            </a:endParaRPr>
          </a:p>
        </p:txBody>
      </p:sp>
      <p:sp>
        <p:nvSpPr>
          <p:cNvPr id="1017" name="Google Shape;1017;p92"/>
          <p:cNvSpPr txBox="1"/>
          <p:nvPr/>
        </p:nvSpPr>
        <p:spPr>
          <a:xfrm>
            <a:off x="76200" y="1123950"/>
            <a:ext cx="418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Calibri"/>
                <a:ea typeface="Calibri"/>
                <a:cs typeface="Calibri"/>
                <a:sym typeface="Calibri"/>
              </a:rPr>
              <a:t>12</a:t>
            </a:r>
            <a:endParaRPr sz="1800">
              <a:solidFill>
                <a:schemeClr val="dk1"/>
              </a:solidFill>
              <a:latin typeface="Calibri"/>
              <a:ea typeface="Calibri"/>
              <a:cs typeface="Calibri"/>
              <a:sym typeface="Calibri"/>
            </a:endParaRPr>
          </a:p>
        </p:txBody>
      </p:sp>
      <p:sp>
        <p:nvSpPr>
          <p:cNvPr id="1018" name="Google Shape;1018;p92"/>
          <p:cNvSpPr txBox="1"/>
          <p:nvPr/>
        </p:nvSpPr>
        <p:spPr>
          <a:xfrm>
            <a:off x="1143000" y="2952750"/>
            <a:ext cx="4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E1</a:t>
            </a:r>
            <a:endParaRPr sz="1800" b="1">
              <a:solidFill>
                <a:schemeClr val="dk1"/>
              </a:solidFill>
              <a:latin typeface="Calibri"/>
              <a:ea typeface="Calibri"/>
              <a:cs typeface="Calibri"/>
              <a:sym typeface="Calibri"/>
            </a:endParaRPr>
          </a:p>
        </p:txBody>
      </p:sp>
      <p:cxnSp>
        <p:nvCxnSpPr>
          <p:cNvPr id="1019" name="Google Shape;1019;p92"/>
          <p:cNvCxnSpPr/>
          <p:nvPr/>
        </p:nvCxnSpPr>
        <p:spPr>
          <a:xfrm rot="10800000">
            <a:off x="457200" y="1885950"/>
            <a:ext cx="1371600" cy="2667000"/>
          </a:xfrm>
          <a:prstGeom prst="straightConnector1">
            <a:avLst/>
          </a:prstGeom>
          <a:noFill/>
          <a:ln w="57150" cap="flat" cmpd="sng">
            <a:solidFill>
              <a:srgbClr val="0000CC"/>
            </a:solidFill>
            <a:prstDash val="solid"/>
            <a:round/>
            <a:headEnd type="none" w="sm" len="sm"/>
            <a:tailEnd type="none" w="sm" len="sm"/>
          </a:ln>
          <a:effectLst>
            <a:outerShdw blurRad="40000" dist="23000" dir="5400000" rotWithShape="0">
              <a:srgbClr val="000000">
                <a:alpha val="34900"/>
              </a:srgbClr>
            </a:outerShdw>
          </a:effectLst>
        </p:spPr>
      </p:cxnSp>
      <p:sp>
        <p:nvSpPr>
          <p:cNvPr id="1020" name="Google Shape;1020;p92"/>
          <p:cNvSpPr/>
          <p:nvPr/>
        </p:nvSpPr>
        <p:spPr>
          <a:xfrm>
            <a:off x="838200" y="2190750"/>
            <a:ext cx="990224" cy="1372520"/>
          </a:xfrm>
          <a:custGeom>
            <a:avLst/>
            <a:gdLst/>
            <a:ahLst/>
            <a:cxnLst/>
            <a:rect l="l" t="t" r="r" b="b"/>
            <a:pathLst>
              <a:path w="1211283" h="985652" extrusionOk="0">
                <a:moveTo>
                  <a:pt x="0" y="0"/>
                </a:moveTo>
                <a:cubicBezTo>
                  <a:pt x="118753" y="297872"/>
                  <a:pt x="237507" y="595745"/>
                  <a:pt x="439387" y="760020"/>
                </a:cubicBezTo>
                <a:cubicBezTo>
                  <a:pt x="641267" y="924295"/>
                  <a:pt x="926275" y="954973"/>
                  <a:pt x="1211283" y="985652"/>
                </a:cubicBezTo>
              </a:path>
            </a:pathLst>
          </a:custGeom>
          <a:noFill/>
          <a:ln w="57150" cap="flat" cmpd="sng">
            <a:solidFill>
              <a:srgbClr val="0000CC"/>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cxnSp>
        <p:nvCxnSpPr>
          <p:cNvPr id="1021" name="Google Shape;1021;p92"/>
          <p:cNvCxnSpPr/>
          <p:nvPr/>
        </p:nvCxnSpPr>
        <p:spPr>
          <a:xfrm>
            <a:off x="1143000" y="3257550"/>
            <a:ext cx="0" cy="1219200"/>
          </a:xfrm>
          <a:prstGeom prst="straightConnector1">
            <a:avLst/>
          </a:prstGeom>
          <a:noFill/>
          <a:ln w="38100" cap="flat" cmpd="sng">
            <a:solidFill>
              <a:srgbClr val="0000CC"/>
            </a:solidFill>
            <a:prstDash val="dash"/>
            <a:round/>
            <a:headEnd type="none" w="sm" len="sm"/>
            <a:tailEnd type="none" w="sm" len="sm"/>
          </a:ln>
          <a:effectLst>
            <a:outerShdw blurRad="40000" dist="23000" dir="5400000" rotWithShape="0">
              <a:srgbClr val="000000">
                <a:alpha val="34900"/>
              </a:srgbClr>
            </a:outerShdw>
          </a:effectLst>
        </p:spPr>
      </p:cxnSp>
      <p:cxnSp>
        <p:nvCxnSpPr>
          <p:cNvPr id="1022" name="Google Shape;1022;p92"/>
          <p:cNvCxnSpPr/>
          <p:nvPr/>
        </p:nvCxnSpPr>
        <p:spPr>
          <a:xfrm rot="10800000">
            <a:off x="533400" y="3257550"/>
            <a:ext cx="609600" cy="0"/>
          </a:xfrm>
          <a:prstGeom prst="straightConnector1">
            <a:avLst/>
          </a:prstGeom>
          <a:noFill/>
          <a:ln w="38100" cap="flat" cmpd="sng">
            <a:solidFill>
              <a:srgbClr val="0000CC"/>
            </a:solidFill>
            <a:prstDash val="dash"/>
            <a:round/>
            <a:headEnd type="none" w="sm" len="sm"/>
            <a:tailEnd type="none" w="sm" len="sm"/>
          </a:ln>
          <a:effectLst>
            <a:outerShdw blurRad="40000" dist="23000" dir="5400000" rotWithShape="0">
              <a:srgbClr val="000000">
                <a:alpha val="34900"/>
              </a:srgbClr>
            </a:outerShdw>
          </a:effectLst>
        </p:spPr>
      </p:cxnSp>
      <p:cxnSp>
        <p:nvCxnSpPr>
          <p:cNvPr id="1023" name="Google Shape;1023;p92"/>
          <p:cNvCxnSpPr/>
          <p:nvPr/>
        </p:nvCxnSpPr>
        <p:spPr>
          <a:xfrm>
            <a:off x="1600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24" name="Google Shape;1024;p92"/>
          <p:cNvCxnSpPr/>
          <p:nvPr/>
        </p:nvCxnSpPr>
        <p:spPr>
          <a:xfrm>
            <a:off x="21336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25" name="Google Shape;1025;p92"/>
          <p:cNvCxnSpPr/>
          <p:nvPr/>
        </p:nvCxnSpPr>
        <p:spPr>
          <a:xfrm>
            <a:off x="26670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26" name="Google Shape;1026;p92"/>
          <p:cNvCxnSpPr/>
          <p:nvPr/>
        </p:nvCxnSpPr>
        <p:spPr>
          <a:xfrm>
            <a:off x="32004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27" name="Google Shape;1027;p92"/>
          <p:cNvCxnSpPr/>
          <p:nvPr/>
        </p:nvCxnSpPr>
        <p:spPr>
          <a:xfrm>
            <a:off x="37338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28" name="Google Shape;1028;p92"/>
          <p:cNvCxnSpPr/>
          <p:nvPr/>
        </p:nvCxnSpPr>
        <p:spPr>
          <a:xfrm>
            <a:off x="4267200" y="4476750"/>
            <a:ext cx="0" cy="15240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29" name="Google Shape;1029;p92"/>
          <p:cNvCxnSpPr/>
          <p:nvPr/>
        </p:nvCxnSpPr>
        <p:spPr>
          <a:xfrm>
            <a:off x="457200" y="3486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30" name="Google Shape;1030;p92"/>
          <p:cNvCxnSpPr/>
          <p:nvPr/>
        </p:nvCxnSpPr>
        <p:spPr>
          <a:xfrm>
            <a:off x="457200" y="29527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31" name="Google Shape;1031;p92"/>
          <p:cNvCxnSpPr/>
          <p:nvPr/>
        </p:nvCxnSpPr>
        <p:spPr>
          <a:xfrm>
            <a:off x="457200" y="24193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32" name="Google Shape;1032;p92"/>
          <p:cNvCxnSpPr/>
          <p:nvPr/>
        </p:nvCxnSpPr>
        <p:spPr>
          <a:xfrm>
            <a:off x="457200" y="18859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33" name="Google Shape;1033;p92"/>
          <p:cNvCxnSpPr/>
          <p:nvPr/>
        </p:nvCxnSpPr>
        <p:spPr>
          <a:xfrm>
            <a:off x="457200" y="13525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34" name="Google Shape;1034;p92"/>
          <p:cNvCxnSpPr/>
          <p:nvPr/>
        </p:nvCxnSpPr>
        <p:spPr>
          <a:xfrm>
            <a:off x="457200" y="819150"/>
            <a:ext cx="152400" cy="0"/>
          </a:xfrm>
          <a:prstGeom prst="straightConnector1">
            <a:avLst/>
          </a:prstGeom>
          <a:noFill/>
          <a:ln w="38100"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cxnSp>
      <p:cxnSp>
        <p:nvCxnSpPr>
          <p:cNvPr id="1035" name="Google Shape;1035;p92"/>
          <p:cNvCxnSpPr>
            <a:stCxn id="1006" idx="0"/>
          </p:cNvCxnSpPr>
          <p:nvPr/>
        </p:nvCxnSpPr>
        <p:spPr>
          <a:xfrm rot="10800000">
            <a:off x="457296" y="1885950"/>
            <a:ext cx="2686200" cy="2667000"/>
          </a:xfrm>
          <a:prstGeom prst="straightConnector1">
            <a:avLst/>
          </a:prstGeom>
          <a:noFill/>
          <a:ln w="57150" cap="flat" cmpd="sng">
            <a:solidFill>
              <a:srgbClr val="FF0000"/>
            </a:solidFill>
            <a:prstDash val="solid"/>
            <a:round/>
            <a:headEnd type="none" w="sm" len="sm"/>
            <a:tailEnd type="none" w="sm" len="sm"/>
          </a:ln>
          <a:effectLst>
            <a:outerShdw blurRad="40000" dist="23000" dir="5400000" rotWithShape="0">
              <a:srgbClr val="000000">
                <a:alpha val="34900"/>
              </a:srgbClr>
            </a:outerShdw>
          </a:effectLst>
        </p:spPr>
      </p:cxnSp>
      <p:cxnSp>
        <p:nvCxnSpPr>
          <p:cNvPr id="1036" name="Google Shape;1036;p92"/>
          <p:cNvCxnSpPr/>
          <p:nvPr/>
        </p:nvCxnSpPr>
        <p:spPr>
          <a:xfrm>
            <a:off x="1600200" y="3028950"/>
            <a:ext cx="0" cy="1524000"/>
          </a:xfrm>
          <a:prstGeom prst="straightConnector1">
            <a:avLst/>
          </a:prstGeom>
          <a:noFill/>
          <a:ln w="38100" cap="flat" cmpd="sng">
            <a:solidFill>
              <a:srgbClr val="FF0000"/>
            </a:solidFill>
            <a:prstDash val="dash"/>
            <a:round/>
            <a:headEnd type="none" w="sm" len="sm"/>
            <a:tailEnd type="none" w="sm" len="sm"/>
          </a:ln>
          <a:effectLst>
            <a:outerShdw blurRad="40000" dist="23000" dir="5400000" rotWithShape="0">
              <a:srgbClr val="000000">
                <a:alpha val="34900"/>
              </a:srgbClr>
            </a:outerShdw>
          </a:effectLst>
        </p:spPr>
      </p:cxnSp>
      <p:cxnSp>
        <p:nvCxnSpPr>
          <p:cNvPr id="1037" name="Google Shape;1037;p92"/>
          <p:cNvCxnSpPr/>
          <p:nvPr/>
        </p:nvCxnSpPr>
        <p:spPr>
          <a:xfrm rot="10800000">
            <a:off x="533400" y="2952750"/>
            <a:ext cx="1066800" cy="0"/>
          </a:xfrm>
          <a:prstGeom prst="straightConnector1">
            <a:avLst/>
          </a:prstGeom>
          <a:noFill/>
          <a:ln w="38100" cap="flat" cmpd="sng">
            <a:solidFill>
              <a:srgbClr val="FF0000"/>
            </a:solidFill>
            <a:prstDash val="dash"/>
            <a:round/>
            <a:headEnd type="none" w="sm" len="sm"/>
            <a:tailEnd type="none" w="sm" len="sm"/>
          </a:ln>
          <a:effectLst>
            <a:outerShdw blurRad="40000" dist="23000" dir="5400000" rotWithShape="0">
              <a:srgbClr val="000000">
                <a:alpha val="34900"/>
              </a:srgbClr>
            </a:outerShdw>
          </a:effectLst>
        </p:spPr>
      </p:cxnSp>
      <p:sp>
        <p:nvSpPr>
          <p:cNvPr id="1038" name="Google Shape;1038;p92"/>
          <p:cNvSpPr/>
          <p:nvPr/>
        </p:nvSpPr>
        <p:spPr>
          <a:xfrm>
            <a:off x="1219200" y="1885950"/>
            <a:ext cx="990224" cy="1372520"/>
          </a:xfrm>
          <a:custGeom>
            <a:avLst/>
            <a:gdLst/>
            <a:ahLst/>
            <a:cxnLst/>
            <a:rect l="l" t="t" r="r" b="b"/>
            <a:pathLst>
              <a:path w="1211283" h="985652" extrusionOk="0">
                <a:moveTo>
                  <a:pt x="0" y="0"/>
                </a:moveTo>
                <a:cubicBezTo>
                  <a:pt x="118753" y="297872"/>
                  <a:pt x="237507" y="595745"/>
                  <a:pt x="439387" y="760020"/>
                </a:cubicBezTo>
                <a:cubicBezTo>
                  <a:pt x="641267" y="924295"/>
                  <a:pt x="926275" y="954973"/>
                  <a:pt x="1211283" y="985652"/>
                </a:cubicBezTo>
              </a:path>
            </a:pathLst>
          </a:custGeom>
          <a:noFill/>
          <a:ln w="57150" cap="flat" cmpd="sng">
            <a:solidFill>
              <a:srgbClr val="FF0000"/>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39" name="Google Shape;1039;p92"/>
          <p:cNvSpPr txBox="1"/>
          <p:nvPr/>
        </p:nvSpPr>
        <p:spPr>
          <a:xfrm>
            <a:off x="1567304" y="2724150"/>
            <a:ext cx="4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E2</a:t>
            </a:r>
            <a:endParaRPr sz="1800" b="1">
              <a:solidFill>
                <a:schemeClr val="dk1"/>
              </a:solidFill>
              <a:latin typeface="Calibri"/>
              <a:ea typeface="Calibri"/>
              <a:cs typeface="Calibri"/>
              <a:sym typeface="Calibri"/>
            </a:endParaRPr>
          </a:p>
        </p:txBody>
      </p:sp>
      <p:cxnSp>
        <p:nvCxnSpPr>
          <p:cNvPr id="1040" name="Google Shape;1040;p92"/>
          <p:cNvCxnSpPr/>
          <p:nvPr/>
        </p:nvCxnSpPr>
        <p:spPr>
          <a:xfrm rot="10800000">
            <a:off x="533475" y="590675"/>
            <a:ext cx="4069500" cy="3899100"/>
          </a:xfrm>
          <a:prstGeom prst="straightConnector1">
            <a:avLst/>
          </a:prstGeom>
          <a:noFill/>
          <a:ln w="57150" cap="flat" cmpd="sng">
            <a:solidFill>
              <a:srgbClr val="003300"/>
            </a:solidFill>
            <a:prstDash val="solid"/>
            <a:round/>
            <a:headEnd type="none" w="sm" len="sm"/>
            <a:tailEnd type="none" w="sm" len="sm"/>
          </a:ln>
          <a:effectLst>
            <a:outerShdw blurRad="40000" dist="23000" dir="5400000" rotWithShape="0">
              <a:srgbClr val="000000">
                <a:alpha val="34900"/>
              </a:srgbClr>
            </a:outerShdw>
          </a:effectLst>
        </p:spPr>
      </p:cxnSp>
      <p:sp>
        <p:nvSpPr>
          <p:cNvPr id="1041" name="Google Shape;1041;p92"/>
          <p:cNvSpPr txBox="1"/>
          <p:nvPr/>
        </p:nvSpPr>
        <p:spPr>
          <a:xfrm>
            <a:off x="5228402" y="2888525"/>
            <a:ext cx="3770700" cy="2031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2100">
                <a:solidFill>
                  <a:srgbClr val="666666"/>
                </a:solidFill>
                <a:latin typeface="Lato"/>
                <a:ea typeface="Lato"/>
                <a:cs typeface="Lato"/>
                <a:sym typeface="Lato"/>
              </a:rPr>
              <a:t>With an increase in income  Rohit spends Rs.2000 on good X and Rs. 4000 on good Y, then</a:t>
            </a:r>
            <a:endParaRPr sz="2100">
              <a:solidFill>
                <a:srgbClr val="666666"/>
              </a:solidFill>
              <a:latin typeface="Lato"/>
              <a:ea typeface="Lato"/>
              <a:cs typeface="Lato"/>
              <a:sym typeface="Lato"/>
            </a:endParaRPr>
          </a:p>
          <a:p>
            <a:pPr marL="0" marR="0" lvl="0" indent="0" algn="l" rtl="0">
              <a:spcBef>
                <a:spcPts val="0"/>
              </a:spcBef>
              <a:spcAft>
                <a:spcPts val="0"/>
              </a:spcAft>
              <a:buNone/>
            </a:pPr>
            <a:endParaRPr sz="2100">
              <a:solidFill>
                <a:srgbClr val="666666"/>
              </a:solidFill>
              <a:latin typeface="Lato"/>
              <a:ea typeface="Lato"/>
              <a:cs typeface="Lato"/>
              <a:sym typeface="Lato"/>
            </a:endParaRPr>
          </a:p>
          <a:p>
            <a:pPr marL="0" marR="0" lvl="0" indent="0" algn="l" rtl="0">
              <a:spcBef>
                <a:spcPts val="0"/>
              </a:spcBef>
              <a:spcAft>
                <a:spcPts val="0"/>
              </a:spcAft>
              <a:buNone/>
            </a:pPr>
            <a:r>
              <a:rPr lang="en" sz="2100">
                <a:solidFill>
                  <a:srgbClr val="666666"/>
                </a:solidFill>
                <a:latin typeface="Lato"/>
                <a:ea typeface="Lato"/>
                <a:cs typeface="Lato"/>
                <a:sym typeface="Lato"/>
              </a:rPr>
              <a:t>Q</a:t>
            </a:r>
            <a:r>
              <a:rPr lang="en" sz="2100" baseline="-25000">
                <a:solidFill>
                  <a:srgbClr val="666666"/>
                </a:solidFill>
                <a:latin typeface="Lato"/>
                <a:ea typeface="Lato"/>
                <a:cs typeface="Lato"/>
                <a:sym typeface="Lato"/>
              </a:rPr>
              <a:t>X</a:t>
            </a:r>
            <a:r>
              <a:rPr lang="en" sz="2100">
                <a:solidFill>
                  <a:srgbClr val="666666"/>
                </a:solidFill>
                <a:latin typeface="Lato"/>
                <a:ea typeface="Lato"/>
                <a:cs typeface="Lato"/>
                <a:sym typeface="Lato"/>
              </a:rPr>
              <a:t> = 2000/400 = 5 Units </a:t>
            </a:r>
            <a:endParaRPr sz="2100">
              <a:solidFill>
                <a:srgbClr val="666666"/>
              </a:solidFill>
              <a:latin typeface="Lato"/>
              <a:ea typeface="Lato"/>
              <a:cs typeface="Lato"/>
              <a:sym typeface="Lato"/>
            </a:endParaRPr>
          </a:p>
          <a:p>
            <a:pPr marL="0" marR="0" lvl="0" indent="0" algn="l" rtl="0">
              <a:spcBef>
                <a:spcPts val="0"/>
              </a:spcBef>
              <a:spcAft>
                <a:spcPts val="0"/>
              </a:spcAft>
              <a:buNone/>
            </a:pPr>
            <a:r>
              <a:rPr lang="en" sz="2100">
                <a:solidFill>
                  <a:srgbClr val="666666"/>
                </a:solidFill>
                <a:latin typeface="Lato"/>
                <a:ea typeface="Lato"/>
                <a:cs typeface="Lato"/>
                <a:sym typeface="Lato"/>
              </a:rPr>
              <a:t>Q</a:t>
            </a:r>
            <a:r>
              <a:rPr lang="en" sz="2100" baseline="-25000">
                <a:solidFill>
                  <a:srgbClr val="666666"/>
                </a:solidFill>
                <a:latin typeface="Lato"/>
                <a:ea typeface="Lato"/>
                <a:cs typeface="Lato"/>
                <a:sym typeface="Lato"/>
              </a:rPr>
              <a:t>Y</a:t>
            </a:r>
            <a:r>
              <a:rPr lang="en" sz="2100">
                <a:solidFill>
                  <a:srgbClr val="666666"/>
                </a:solidFill>
                <a:latin typeface="Lato"/>
                <a:ea typeface="Lato"/>
                <a:cs typeface="Lato"/>
                <a:sym typeface="Lato"/>
              </a:rPr>
              <a:t> = 4000/400 = 10 Units</a:t>
            </a:r>
            <a:endParaRPr sz="2100">
              <a:solidFill>
                <a:srgbClr val="666666"/>
              </a:solidFill>
              <a:latin typeface="Lato"/>
              <a:ea typeface="Lato"/>
              <a:cs typeface="Lato"/>
              <a:sym typeface="Lato"/>
            </a:endParaRPr>
          </a:p>
        </p:txBody>
      </p:sp>
      <p:cxnSp>
        <p:nvCxnSpPr>
          <p:cNvPr id="1042" name="Google Shape;1042;p92"/>
          <p:cNvCxnSpPr/>
          <p:nvPr/>
        </p:nvCxnSpPr>
        <p:spPr>
          <a:xfrm flipH="1">
            <a:off x="1904950" y="1899525"/>
            <a:ext cx="6900" cy="2653500"/>
          </a:xfrm>
          <a:prstGeom prst="straightConnector1">
            <a:avLst/>
          </a:prstGeom>
          <a:noFill/>
          <a:ln w="38100" cap="flat" cmpd="sng">
            <a:solidFill>
              <a:srgbClr val="003300"/>
            </a:solidFill>
            <a:prstDash val="dash"/>
            <a:round/>
            <a:headEnd type="none" w="sm" len="sm"/>
            <a:tailEnd type="none" w="sm" len="sm"/>
          </a:ln>
          <a:effectLst>
            <a:outerShdw blurRad="40000" dist="23000" dir="5400000" rotWithShape="0">
              <a:srgbClr val="000000">
                <a:alpha val="34900"/>
              </a:srgbClr>
            </a:outerShdw>
          </a:effectLst>
        </p:spPr>
      </p:cxnSp>
      <p:cxnSp>
        <p:nvCxnSpPr>
          <p:cNvPr id="1043" name="Google Shape;1043;p92"/>
          <p:cNvCxnSpPr/>
          <p:nvPr/>
        </p:nvCxnSpPr>
        <p:spPr>
          <a:xfrm rot="10800000">
            <a:off x="457325" y="1885150"/>
            <a:ext cx="1405200" cy="26700"/>
          </a:xfrm>
          <a:prstGeom prst="straightConnector1">
            <a:avLst/>
          </a:prstGeom>
          <a:noFill/>
          <a:ln w="38100" cap="flat" cmpd="sng">
            <a:solidFill>
              <a:srgbClr val="003300"/>
            </a:solidFill>
            <a:prstDash val="dash"/>
            <a:round/>
            <a:headEnd type="none" w="sm" len="sm"/>
            <a:tailEnd type="none" w="sm" len="sm"/>
          </a:ln>
          <a:effectLst>
            <a:outerShdw blurRad="40000" dist="23000" dir="5400000" rotWithShape="0">
              <a:srgbClr val="000000">
                <a:alpha val="34900"/>
              </a:srgbClr>
            </a:outerShdw>
          </a:effectLst>
        </p:spPr>
      </p:cxnSp>
      <p:sp>
        <p:nvSpPr>
          <p:cNvPr id="1044" name="Google Shape;1044;p92"/>
          <p:cNvSpPr/>
          <p:nvPr/>
        </p:nvSpPr>
        <p:spPr>
          <a:xfrm>
            <a:off x="1524000" y="819150"/>
            <a:ext cx="990224" cy="1372520"/>
          </a:xfrm>
          <a:custGeom>
            <a:avLst/>
            <a:gdLst/>
            <a:ahLst/>
            <a:cxnLst/>
            <a:rect l="l" t="t" r="r" b="b"/>
            <a:pathLst>
              <a:path w="1211283" h="985652" extrusionOk="0">
                <a:moveTo>
                  <a:pt x="0" y="0"/>
                </a:moveTo>
                <a:cubicBezTo>
                  <a:pt x="118753" y="297872"/>
                  <a:pt x="237507" y="595745"/>
                  <a:pt x="439387" y="760020"/>
                </a:cubicBezTo>
                <a:cubicBezTo>
                  <a:pt x="641267" y="924295"/>
                  <a:pt x="926275" y="954973"/>
                  <a:pt x="1211283" y="985652"/>
                </a:cubicBezTo>
              </a:path>
            </a:pathLst>
          </a:custGeom>
          <a:noFill/>
          <a:ln w="57150" cap="flat" cmpd="sng">
            <a:solidFill>
              <a:srgbClr val="003300"/>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045" name="Google Shape;1045;p92"/>
          <p:cNvSpPr txBox="1"/>
          <p:nvPr/>
        </p:nvSpPr>
        <p:spPr>
          <a:xfrm>
            <a:off x="1795900" y="1581150"/>
            <a:ext cx="414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E3</a:t>
            </a:r>
            <a:endParaRPr sz="1800" b="1">
              <a:solidFill>
                <a:schemeClr val="dk1"/>
              </a:solidFill>
              <a:latin typeface="Calibri"/>
              <a:ea typeface="Calibri"/>
              <a:cs typeface="Calibri"/>
              <a:sym typeface="Calibri"/>
            </a:endParaRPr>
          </a:p>
        </p:txBody>
      </p:sp>
      <p:cxnSp>
        <p:nvCxnSpPr>
          <p:cNvPr id="1046" name="Google Shape;1046;p92"/>
          <p:cNvCxnSpPr/>
          <p:nvPr/>
        </p:nvCxnSpPr>
        <p:spPr>
          <a:xfrm rot="10800000">
            <a:off x="2209800" y="1809600"/>
            <a:ext cx="685800" cy="32400"/>
          </a:xfrm>
          <a:prstGeom prst="straightConnector1">
            <a:avLst/>
          </a:prstGeom>
          <a:noFill/>
          <a:ln w="38100" cap="flat" cmpd="sng">
            <a:solidFill>
              <a:schemeClr val="dk1"/>
            </a:solidFill>
            <a:prstDash val="solid"/>
            <a:round/>
            <a:headEnd type="none" w="sm" len="sm"/>
            <a:tailEnd type="stealth" w="med" len="med"/>
          </a:ln>
          <a:effectLst>
            <a:outerShdw blurRad="40000" dist="23000" dir="5400000" rotWithShape="0">
              <a:srgbClr val="000000">
                <a:alpha val="34900"/>
              </a:srgbClr>
            </a:outerShdw>
          </a:effectLst>
        </p:spPr>
      </p:cxnSp>
      <p:sp>
        <p:nvSpPr>
          <p:cNvPr id="1047" name="Google Shape;1047;p92"/>
          <p:cNvSpPr txBox="1"/>
          <p:nvPr/>
        </p:nvSpPr>
        <p:spPr>
          <a:xfrm>
            <a:off x="2819400" y="1657350"/>
            <a:ext cx="1281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b="1">
                <a:solidFill>
                  <a:schemeClr val="dk1"/>
                </a:solidFill>
                <a:latin typeface="Calibri"/>
                <a:ea typeface="Calibri"/>
                <a:cs typeface="Calibri"/>
                <a:sym typeface="Calibri"/>
              </a:rPr>
              <a:t>Equilibrium</a:t>
            </a:r>
            <a:endParaRPr sz="1800" b="1">
              <a:solidFill>
                <a:schemeClr val="dk1"/>
              </a:solidFill>
              <a:latin typeface="Calibri"/>
              <a:ea typeface="Calibri"/>
              <a:cs typeface="Calibri"/>
              <a:sym typeface="Calibri"/>
            </a:endParaRPr>
          </a:p>
        </p:txBody>
      </p:sp>
      <p:sp>
        <p:nvSpPr>
          <p:cNvPr id="1048" name="Google Shape;1048;p92"/>
          <p:cNvSpPr txBox="1"/>
          <p:nvPr/>
        </p:nvSpPr>
        <p:spPr>
          <a:xfrm rot="-1304113">
            <a:off x="1918436" y="518963"/>
            <a:ext cx="2941528" cy="6003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b="1">
                <a:solidFill>
                  <a:srgbClr val="003300"/>
                </a:solidFill>
                <a:latin typeface="Lato"/>
                <a:ea typeface="Lato"/>
                <a:cs typeface="Lato"/>
                <a:sym typeface="Lato"/>
              </a:rPr>
              <a:t>INCOME EFFECT</a:t>
            </a:r>
            <a:endParaRPr sz="2700" b="1">
              <a:solidFill>
                <a:srgbClr val="003300"/>
              </a:solidFill>
              <a:latin typeface="Lato"/>
              <a:ea typeface="Lato"/>
              <a:cs typeface="Lato"/>
              <a:sym typeface="Lato"/>
            </a:endParaRPr>
          </a:p>
        </p:txBody>
      </p:sp>
      <p:sp>
        <p:nvSpPr>
          <p:cNvPr id="1049" name="Google Shape;1049;p92"/>
          <p:cNvSpPr txBox="1"/>
          <p:nvPr/>
        </p:nvSpPr>
        <p:spPr>
          <a:xfrm>
            <a:off x="4993588" y="175325"/>
            <a:ext cx="4025400" cy="20271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900">
                <a:solidFill>
                  <a:srgbClr val="666666"/>
                </a:solidFill>
                <a:latin typeface="Lato"/>
                <a:ea typeface="Lato"/>
                <a:cs typeface="Lato"/>
                <a:sym typeface="Lato"/>
              </a:rPr>
              <a:t>Suppose Rohit got a rise in his income and now he has Rs. 6000 to spend on X and Y with the price of X and Y being Rs. 400. Now Rohit decides to  spend Rs.2000 on good X and Rs. 4000 on good Y. Show the new equilibrium point for him.</a:t>
            </a:r>
            <a:endParaRPr sz="200">
              <a:latin typeface="Lato"/>
              <a:ea typeface="Lato"/>
              <a:cs typeface="Lato"/>
              <a:sym typeface="Lato"/>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1">
                                            <p:txEl>
                                              <p:pRg st="0" end="0"/>
                                            </p:txEl>
                                          </p:spTgt>
                                        </p:tgtEl>
                                        <p:attrNameLst>
                                          <p:attrName>style.visibility</p:attrName>
                                        </p:attrNameLst>
                                      </p:cBhvr>
                                      <p:to>
                                        <p:strVal val="visible"/>
                                      </p:to>
                                    </p:set>
                                    <p:animEffect transition="in" filter="fade">
                                      <p:cBhvr>
                                        <p:cTn id="7" dur="1000"/>
                                        <p:tgtEl>
                                          <p:spTgt spid="10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1">
                                            <p:txEl>
                                              <p:pRg st="1" end="1"/>
                                            </p:txEl>
                                          </p:spTgt>
                                        </p:tgtEl>
                                        <p:attrNameLst>
                                          <p:attrName>style.visibility</p:attrName>
                                        </p:attrNameLst>
                                      </p:cBhvr>
                                      <p:to>
                                        <p:strVal val="visible"/>
                                      </p:to>
                                    </p:set>
                                    <p:animEffect transition="in" filter="fade">
                                      <p:cBhvr>
                                        <p:cTn id="12" dur="1000"/>
                                        <p:tgtEl>
                                          <p:spTgt spid="104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1">
                                            <p:txEl>
                                              <p:pRg st="2" end="2"/>
                                            </p:txEl>
                                          </p:spTgt>
                                        </p:tgtEl>
                                        <p:attrNameLst>
                                          <p:attrName>style.visibility</p:attrName>
                                        </p:attrNameLst>
                                      </p:cBhvr>
                                      <p:to>
                                        <p:strVal val="visible"/>
                                      </p:to>
                                    </p:set>
                                    <p:animEffect transition="in" filter="fade">
                                      <p:cBhvr>
                                        <p:cTn id="17" dur="1000"/>
                                        <p:tgtEl>
                                          <p:spTgt spid="104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41">
                                            <p:txEl>
                                              <p:pRg st="3" end="3"/>
                                            </p:txEl>
                                          </p:spTgt>
                                        </p:tgtEl>
                                        <p:attrNameLst>
                                          <p:attrName>style.visibility</p:attrName>
                                        </p:attrNameLst>
                                      </p:cBhvr>
                                      <p:to>
                                        <p:strVal val="visible"/>
                                      </p:to>
                                    </p:set>
                                    <p:animEffect transition="in" filter="fade">
                                      <p:cBhvr>
                                        <p:cTn id="22" dur="1000"/>
                                        <p:tgtEl>
                                          <p:spTgt spid="104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42"/>
                                        </p:tgtEl>
                                        <p:attrNameLst>
                                          <p:attrName>style.visibility</p:attrName>
                                        </p:attrNameLst>
                                      </p:cBhvr>
                                      <p:to>
                                        <p:strVal val="visible"/>
                                      </p:to>
                                    </p:set>
                                    <p:animEffect transition="in" filter="fade">
                                      <p:cBhvr>
                                        <p:cTn id="27" dur="1000"/>
                                        <p:tgtEl>
                                          <p:spTgt spid="10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43"/>
                                        </p:tgtEl>
                                        <p:attrNameLst>
                                          <p:attrName>style.visibility</p:attrName>
                                        </p:attrNameLst>
                                      </p:cBhvr>
                                      <p:to>
                                        <p:strVal val="visible"/>
                                      </p:to>
                                    </p:set>
                                    <p:animEffect transition="in" filter="fade">
                                      <p:cBhvr>
                                        <p:cTn id="32" dur="1000"/>
                                        <p:tgtEl>
                                          <p:spTgt spid="10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45"/>
                                        </p:tgtEl>
                                        <p:attrNameLst>
                                          <p:attrName>style.visibility</p:attrName>
                                        </p:attrNameLst>
                                      </p:cBhvr>
                                      <p:to>
                                        <p:strVal val="visible"/>
                                      </p:to>
                                    </p:set>
                                    <p:animEffect transition="in" filter="fade">
                                      <p:cBhvr>
                                        <p:cTn id="37" dur="1000"/>
                                        <p:tgtEl>
                                          <p:spTgt spid="104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44"/>
                                        </p:tgtEl>
                                        <p:attrNameLst>
                                          <p:attrName>style.visibility</p:attrName>
                                        </p:attrNameLst>
                                      </p:cBhvr>
                                      <p:to>
                                        <p:strVal val="visible"/>
                                      </p:to>
                                    </p:set>
                                    <p:animEffect transition="in" filter="fade">
                                      <p:cBhvr>
                                        <p:cTn id="42" dur="1000"/>
                                        <p:tgtEl>
                                          <p:spTgt spid="10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46"/>
                                        </p:tgtEl>
                                        <p:attrNameLst>
                                          <p:attrName>style.visibility</p:attrName>
                                        </p:attrNameLst>
                                      </p:cBhvr>
                                      <p:to>
                                        <p:strVal val="visible"/>
                                      </p:to>
                                    </p:set>
                                    <p:animEffect transition="in" filter="fade">
                                      <p:cBhvr>
                                        <p:cTn id="47" dur="1000"/>
                                        <p:tgtEl>
                                          <p:spTgt spid="104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47"/>
                                        </p:tgtEl>
                                        <p:attrNameLst>
                                          <p:attrName>style.visibility</p:attrName>
                                        </p:attrNameLst>
                                      </p:cBhvr>
                                      <p:to>
                                        <p:strVal val="visible"/>
                                      </p:to>
                                    </p:set>
                                    <p:animEffect transition="in" filter="fade">
                                      <p:cBhvr>
                                        <p:cTn id="52" dur="1000"/>
                                        <p:tgtEl>
                                          <p:spTgt spid="104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048"/>
                                        </p:tgtEl>
                                        <p:attrNameLst>
                                          <p:attrName>style.visibility</p:attrName>
                                        </p:attrNameLst>
                                      </p:cBhvr>
                                      <p:to>
                                        <p:strVal val="visible"/>
                                      </p:to>
                                    </p:set>
                                    <p:animEffect transition="in" filter="fade">
                                      <p:cBhvr>
                                        <p:cTn id="57" dur="1000"/>
                                        <p:tgtEl>
                                          <p:spTgt spid="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56;p93" descr="title-id"/>
          <p:cNvSpPr txBox="1"/>
          <p:nvPr/>
        </p:nvSpPr>
        <p:spPr>
          <a:xfrm>
            <a:off x="0" y="1285875"/>
            <a:ext cx="9144000" cy="257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424242"/>
                </a:solidFill>
                <a:latin typeface="Lato"/>
                <a:ea typeface="Lato"/>
                <a:cs typeface="Lato"/>
                <a:sym typeface="Lato"/>
              </a:rPr>
              <a:t>Can a manager influence the customer's choices given the preferences and income of the consumers and the set price of the product?</a:t>
            </a:r>
            <a:endParaRPr sz="3600">
              <a:solidFill>
                <a:srgbClr val="424242"/>
              </a:solidFill>
              <a:latin typeface="Lato"/>
              <a:ea typeface="Lato"/>
              <a:cs typeface="Lato"/>
              <a:sym typeface="Lato"/>
            </a:endParaRPr>
          </a:p>
        </p:txBody>
      </p:sp>
    </p:spTree>
    <p:extLst>
      <p:ext uri="{BB962C8B-B14F-4D97-AF65-F5344CB8AC3E}">
        <p14:creationId xmlns:p14="http://schemas.microsoft.com/office/powerpoint/2010/main" val="731848259"/>
      </p:ext>
    </p:extLst>
  </p:cSld>
  <p:clrMapOvr>
    <a:masterClrMapping/>
  </p:clrMapOvr>
  <p:transition spd="slow">
    <p:cove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94"/>
          <p:cNvSpPr txBox="1">
            <a:spLocks noGrp="1"/>
          </p:cNvSpPr>
          <p:nvPr>
            <p:ph type="body" idx="1"/>
          </p:nvPr>
        </p:nvSpPr>
        <p:spPr>
          <a:xfrm>
            <a:off x="148025" y="851075"/>
            <a:ext cx="8878500" cy="41922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666666"/>
              </a:buClr>
              <a:buSzPts val="2400"/>
              <a:buChar char="●"/>
            </a:pPr>
            <a:r>
              <a:rPr lang="en">
                <a:solidFill>
                  <a:srgbClr val="666666"/>
                </a:solidFill>
              </a:rPr>
              <a:t>Influence Consumers’ choices through pricing strategies that leads to a positive effect on the budget line of the consumers </a:t>
            </a:r>
            <a:endParaRPr>
              <a:solidFill>
                <a:srgbClr val="666666"/>
              </a:solidFill>
            </a:endParaRPr>
          </a:p>
          <a:p>
            <a:pPr marL="914400" lvl="1" indent="-381000" algn="l" rtl="0">
              <a:spcBef>
                <a:spcPts val="0"/>
              </a:spcBef>
              <a:spcAft>
                <a:spcPts val="0"/>
              </a:spcAft>
              <a:buClr>
                <a:srgbClr val="666666"/>
              </a:buClr>
              <a:buSzPts val="2400"/>
              <a:buChar char="○"/>
            </a:pPr>
            <a:r>
              <a:rPr lang="en">
                <a:solidFill>
                  <a:srgbClr val="666666"/>
                </a:solidFill>
              </a:rPr>
              <a:t>Discount coupons (Income effect)</a:t>
            </a:r>
            <a:endParaRPr>
              <a:solidFill>
                <a:srgbClr val="666666"/>
              </a:solidFill>
            </a:endParaRPr>
          </a:p>
          <a:p>
            <a:pPr marL="914400" lvl="1" indent="-381000" algn="l" rtl="0">
              <a:spcBef>
                <a:spcPts val="0"/>
              </a:spcBef>
              <a:spcAft>
                <a:spcPts val="0"/>
              </a:spcAft>
              <a:buClr>
                <a:srgbClr val="666666"/>
              </a:buClr>
              <a:buSzPts val="2400"/>
              <a:buChar char="○"/>
            </a:pPr>
            <a:r>
              <a:rPr lang="en">
                <a:solidFill>
                  <a:srgbClr val="666666"/>
                </a:solidFill>
              </a:rPr>
              <a:t>Sale - 50% off (Price effect)</a:t>
            </a:r>
            <a:endParaRPr>
              <a:solidFill>
                <a:srgbClr val="666666"/>
              </a:solidFill>
            </a:endParaRPr>
          </a:p>
          <a:p>
            <a:pPr marL="914400" lvl="1" indent="-381000" algn="l" rtl="0">
              <a:spcBef>
                <a:spcPts val="0"/>
              </a:spcBef>
              <a:spcAft>
                <a:spcPts val="0"/>
              </a:spcAft>
              <a:buClr>
                <a:srgbClr val="666666"/>
              </a:buClr>
              <a:buSzPts val="2400"/>
              <a:buChar char="○"/>
            </a:pPr>
            <a:r>
              <a:rPr lang="en">
                <a:solidFill>
                  <a:srgbClr val="666666"/>
                </a:solidFill>
              </a:rPr>
              <a:t>Buy one Get One free Offers (Price effect)</a:t>
            </a:r>
            <a:endParaRPr>
              <a:solidFill>
                <a:srgbClr val="666666"/>
              </a:solidFill>
            </a:endParaRPr>
          </a:p>
          <a:p>
            <a:pPr marL="914400" lvl="1" indent="-381000" algn="l" rtl="0">
              <a:spcBef>
                <a:spcPts val="0"/>
              </a:spcBef>
              <a:spcAft>
                <a:spcPts val="0"/>
              </a:spcAft>
              <a:buClr>
                <a:srgbClr val="666666"/>
              </a:buClr>
              <a:buSzPts val="2400"/>
              <a:buChar char="○"/>
            </a:pPr>
            <a:r>
              <a:rPr lang="en">
                <a:solidFill>
                  <a:srgbClr val="666666"/>
                </a:solidFill>
              </a:rPr>
              <a:t>Gift Cards (Income effect)</a:t>
            </a:r>
            <a:endParaRPr>
              <a:solidFill>
                <a:srgbClr val="666666"/>
              </a:solidFill>
            </a:endParaRPr>
          </a:p>
        </p:txBody>
      </p:sp>
      <p:sp>
        <p:nvSpPr>
          <p:cNvPr id="1062" name="Google Shape;1062;p94"/>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Implication of Price Effect and Income Effect</a:t>
            </a:r>
            <a:endParaRPr b="1">
              <a:solidFill>
                <a:srgbClr val="434343"/>
              </a:solidFil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1"/>
                                        </p:tgtEl>
                                        <p:attrNameLst>
                                          <p:attrName>style.visibility</p:attrName>
                                        </p:attrNameLst>
                                      </p:cBhvr>
                                      <p:to>
                                        <p:strVal val="visible"/>
                                      </p:to>
                                    </p:set>
                                    <p:animEffect transition="in" filter="fade">
                                      <p:cBhvr>
                                        <p:cTn id="7" dur="1000"/>
                                        <p:tgtEl>
                                          <p:spTgt spid="1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96"/>
          <p:cNvSpPr txBox="1">
            <a:spLocks noGrp="1"/>
          </p:cNvSpPr>
          <p:nvPr>
            <p:ph type="body" idx="1"/>
          </p:nvPr>
        </p:nvSpPr>
        <p:spPr>
          <a:xfrm>
            <a:off x="722313" y="379810"/>
            <a:ext cx="7772400" cy="1963200"/>
          </a:xfrm>
          <a:prstGeom prst="rect">
            <a:avLst/>
          </a:prstGeom>
          <a:no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rgbClr val="0000CC"/>
              </a:buClr>
              <a:buSzPts val="16600"/>
              <a:buNone/>
            </a:pPr>
            <a:r>
              <a:rPr lang="en" sz="16500" u="sng" dirty="0">
                <a:solidFill>
                  <a:srgbClr val="0000CC"/>
                </a:solidFill>
              </a:rPr>
              <a:t>NEXT</a:t>
            </a:r>
            <a:endParaRPr sz="3500" u="sng" dirty="0">
              <a:solidFill>
                <a:srgbClr val="0000CC"/>
              </a:solidFill>
            </a:endParaRPr>
          </a:p>
        </p:txBody>
      </p:sp>
      <p:sp>
        <p:nvSpPr>
          <p:cNvPr id="1073" name="Google Shape;1073;p96"/>
          <p:cNvSpPr txBox="1">
            <a:spLocks noGrp="1"/>
          </p:cNvSpPr>
          <p:nvPr>
            <p:ph type="title"/>
          </p:nvPr>
        </p:nvSpPr>
        <p:spPr>
          <a:xfrm>
            <a:off x="722325" y="2495550"/>
            <a:ext cx="7772400" cy="921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4800"/>
              <a:buFont typeface="Times New Roman"/>
              <a:buNone/>
            </a:pPr>
            <a:r>
              <a:rPr lang="en" sz="4800">
                <a:solidFill>
                  <a:srgbClr val="666666"/>
                </a:solidFill>
                <a:latin typeface="Lato"/>
                <a:ea typeface="Lato"/>
                <a:cs typeface="Lato"/>
                <a:sym typeface="Lato"/>
              </a:rPr>
              <a:t>PRODUCTION THEORY</a:t>
            </a:r>
            <a:endParaRPr sz="4800">
              <a:solidFill>
                <a:srgbClr val="666666"/>
              </a:solidFill>
              <a:latin typeface="Lato"/>
              <a:ea typeface="Lato"/>
              <a:cs typeface="Lato"/>
              <a:sym typeface="Lato"/>
            </a:endParaRPr>
          </a:p>
        </p:txBody>
      </p:sp>
    </p:spTree>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Role of a Manager </a:t>
            </a:r>
            <a:endParaRPr b="1">
              <a:solidFill>
                <a:srgbClr val="434343"/>
              </a:solidFill>
            </a:endParaRPr>
          </a:p>
        </p:txBody>
      </p:sp>
      <p:sp>
        <p:nvSpPr>
          <p:cNvPr id="162" name="Google Shape;162;p24"/>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61950" algn="l" rtl="0">
              <a:spcBef>
                <a:spcPts val="640"/>
              </a:spcBef>
              <a:spcAft>
                <a:spcPts val="0"/>
              </a:spcAft>
              <a:buClr>
                <a:srgbClr val="FFD400"/>
              </a:buClr>
              <a:buSzPts val="2100"/>
              <a:buChar char="●"/>
            </a:pPr>
            <a:r>
              <a:rPr lang="en" sz="2100">
                <a:solidFill>
                  <a:srgbClr val="000000"/>
                </a:solidFill>
              </a:rPr>
              <a:t>Understand the nature of product</a:t>
            </a:r>
            <a:endParaRPr sz="2100">
              <a:solidFill>
                <a:srgbClr val="000000"/>
              </a:solidFill>
            </a:endParaRPr>
          </a:p>
          <a:p>
            <a:pPr marL="457200" lvl="0" indent="-361950" algn="l" rtl="0">
              <a:spcBef>
                <a:spcPts val="0"/>
              </a:spcBef>
              <a:spcAft>
                <a:spcPts val="0"/>
              </a:spcAft>
              <a:buClr>
                <a:srgbClr val="000000"/>
              </a:buClr>
              <a:buSzPts val="2100"/>
              <a:buChar char="-"/>
            </a:pPr>
            <a:r>
              <a:rPr lang="en" sz="2100">
                <a:solidFill>
                  <a:srgbClr val="000000"/>
                </a:solidFill>
              </a:rPr>
              <a:t>manage demand to increase/decrease sales</a:t>
            </a:r>
            <a:endParaRPr sz="2100">
              <a:solidFill>
                <a:srgbClr val="000000"/>
              </a:solidFill>
            </a:endParaRPr>
          </a:p>
          <a:p>
            <a:pPr marL="457200" lvl="0" indent="-361950" algn="l" rtl="0">
              <a:spcBef>
                <a:spcPts val="0"/>
              </a:spcBef>
              <a:spcAft>
                <a:spcPts val="0"/>
              </a:spcAft>
              <a:buClr>
                <a:srgbClr val="000000"/>
              </a:buClr>
              <a:buSzPts val="2100"/>
              <a:buChar char="-"/>
            </a:pPr>
            <a:r>
              <a:rPr lang="en" sz="2100">
                <a:solidFill>
                  <a:srgbClr val="000000"/>
                </a:solidFill>
              </a:rPr>
              <a:t>discover demand to forecast  its value</a:t>
            </a:r>
            <a:endParaRPr sz="2100">
              <a:solidFill>
                <a:srgbClr val="000000"/>
              </a:solidFill>
            </a:endParaRPr>
          </a:p>
          <a:p>
            <a:pPr marL="457200" lvl="0" indent="-361950" algn="l" rtl="0">
              <a:spcBef>
                <a:spcPts val="0"/>
              </a:spcBef>
              <a:spcAft>
                <a:spcPts val="0"/>
              </a:spcAft>
              <a:buClr>
                <a:srgbClr val="000000"/>
              </a:buClr>
              <a:buSzPts val="2100"/>
              <a:buChar char="-"/>
            </a:pPr>
            <a:r>
              <a:rPr lang="en" sz="2100">
                <a:solidFill>
                  <a:srgbClr val="000000"/>
                </a:solidFill>
              </a:rPr>
              <a:t>discover demand to see how it should be managed in response to changes in competitor’s prices etc.</a:t>
            </a:r>
            <a:endParaRPr sz="2100">
              <a:solidFill>
                <a:srgbClr val="000000"/>
              </a:solidFill>
            </a:endParaRPr>
          </a:p>
          <a:p>
            <a:pPr marL="0" lvl="0" indent="0" algn="l" rtl="0">
              <a:spcBef>
                <a:spcPts val="560"/>
              </a:spcBef>
              <a:spcAft>
                <a:spcPts val="0"/>
              </a:spcAft>
              <a:buNone/>
            </a:pPr>
            <a:endParaRPr sz="2100">
              <a:solidFill>
                <a:srgbClr val="4D4D4D"/>
              </a:solidFill>
            </a:endParaRPr>
          </a:p>
        </p:txBody>
      </p:sp>
    </p:spTree>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80375" y="53600"/>
            <a:ext cx="89709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solidFill>
                  <a:srgbClr val="434343"/>
                </a:solidFill>
              </a:rPr>
              <a:t>Elasticity of Demand</a:t>
            </a:r>
            <a:endParaRPr b="1">
              <a:solidFill>
                <a:srgbClr val="434343"/>
              </a:solidFill>
            </a:endParaRPr>
          </a:p>
        </p:txBody>
      </p:sp>
      <p:sp>
        <p:nvSpPr>
          <p:cNvPr id="180" name="Google Shape;180;p27"/>
          <p:cNvSpPr txBox="1">
            <a:spLocks noGrp="1"/>
          </p:cNvSpPr>
          <p:nvPr>
            <p:ph type="body" idx="1"/>
          </p:nvPr>
        </p:nvSpPr>
        <p:spPr>
          <a:xfrm>
            <a:off x="55500" y="992600"/>
            <a:ext cx="8970900" cy="4050600"/>
          </a:xfrm>
          <a:prstGeom prst="rect">
            <a:avLst/>
          </a:prstGeom>
        </p:spPr>
        <p:txBody>
          <a:bodyPr spcFirstLastPara="1" wrap="square" lIns="91425" tIns="91425" rIns="91425" bIns="91425" anchor="t" anchorCtr="0">
            <a:noAutofit/>
          </a:bodyPr>
          <a:lstStyle/>
          <a:p>
            <a:pPr marL="457200" lvl="0" indent="-381000" algn="l" rtl="0">
              <a:lnSpc>
                <a:spcPct val="90000"/>
              </a:lnSpc>
              <a:spcBef>
                <a:spcPts val="0"/>
              </a:spcBef>
              <a:spcAft>
                <a:spcPts val="0"/>
              </a:spcAft>
              <a:buClr>
                <a:srgbClr val="666666"/>
              </a:buClr>
              <a:buSzPts val="2400"/>
              <a:buChar char="●"/>
            </a:pPr>
            <a:r>
              <a:rPr lang="en"/>
              <a:t>Elasticity of Demand measures the responsiveness of the quantity demanded of a good, to the change in any of its determinants such as its price, price of other goods, changes in consumer’s income, advertisement expenditure etc.</a:t>
            </a:r>
            <a:endParaRPr>
              <a:solidFill>
                <a:srgbClr val="666666"/>
              </a:solidFill>
            </a:endParaRPr>
          </a:p>
        </p:txBody>
      </p:sp>
      <p:pic>
        <p:nvPicPr>
          <p:cNvPr id="4" name="Google Shape;117;p20"/>
          <p:cNvPicPr preferRelativeResize="0"/>
          <p:nvPr/>
        </p:nvPicPr>
        <p:blipFill>
          <a:blip r:embed="rId3">
            <a:alphaModFix/>
          </a:blip>
          <a:stretch>
            <a:fillRect/>
          </a:stretch>
        </p:blipFill>
        <p:spPr>
          <a:xfrm>
            <a:off x="3096450" y="2560320"/>
            <a:ext cx="2024190" cy="2583180"/>
          </a:xfrm>
          <a:prstGeom prst="rect">
            <a:avLst/>
          </a:prstGeom>
          <a:noFill/>
          <a:ln>
            <a:noFill/>
          </a:ln>
        </p:spPr>
      </p:pic>
    </p:spTree>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Antonio template">
  <a:themeElements>
    <a:clrScheme name="Custom 347">
      <a:dk1>
        <a:srgbClr val="677480"/>
      </a:dk1>
      <a:lt1>
        <a:srgbClr val="FFFFFF"/>
      </a:lt1>
      <a:dk2>
        <a:srgbClr val="2185C5"/>
      </a:dk2>
      <a:lt2>
        <a:srgbClr val="DEE2E6"/>
      </a:lt2>
      <a:accent1>
        <a:srgbClr val="2185C5"/>
      </a:accent1>
      <a:accent2>
        <a:srgbClr val="7ECEFD"/>
      </a:accent2>
      <a:accent3>
        <a:srgbClr val="F20253"/>
      </a:accent3>
      <a:accent4>
        <a:srgbClr val="FF9715"/>
      </a:accent4>
      <a:accent5>
        <a:srgbClr val="1C3AA9"/>
      </a:accent5>
      <a:accent6>
        <a:srgbClr val="97ABBC"/>
      </a:accent6>
      <a:hlink>
        <a:srgbClr val="2185C5"/>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3282</Words>
  <Application>Microsoft Office PowerPoint</Application>
  <PresentationFormat>On-screen Show (16:9)</PresentationFormat>
  <Paragraphs>526</Paragraphs>
  <Slides>78</Slides>
  <Notes>64</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Titillium Web</vt:lpstr>
      <vt:lpstr>Calibri</vt:lpstr>
      <vt:lpstr>Noto Sans Symbols</vt:lpstr>
      <vt:lpstr>Times New Roman</vt:lpstr>
      <vt:lpstr>Raleway</vt:lpstr>
      <vt:lpstr>Georgia</vt:lpstr>
      <vt:lpstr>Lato</vt:lpstr>
      <vt:lpstr>Arial</vt:lpstr>
      <vt:lpstr>Shadows Into Light</vt:lpstr>
      <vt:lpstr>Antonio template</vt:lpstr>
      <vt:lpstr>Demand &amp; Supply Concept of Elasticity</vt:lpstr>
      <vt:lpstr>In this unit</vt:lpstr>
      <vt:lpstr>Let’s Think……….</vt:lpstr>
      <vt:lpstr>This Chapter……….</vt:lpstr>
      <vt:lpstr>PowerPoint Presentation</vt:lpstr>
      <vt:lpstr>PowerPoint Presentation</vt:lpstr>
      <vt:lpstr>PowerPoint Presentation</vt:lpstr>
      <vt:lpstr>Role of a Manager </vt:lpstr>
      <vt:lpstr>Elasticity of Demand</vt:lpstr>
      <vt:lpstr>How can the concept of Elasticity be useful to managers?</vt:lpstr>
      <vt:lpstr>Price Elasticity of Demand (PED)</vt:lpstr>
      <vt:lpstr>Let’s Observe - SITUATION #1</vt:lpstr>
      <vt:lpstr>Let’s Observe - SITUATION #2</vt:lpstr>
      <vt:lpstr>SITUATION #1</vt:lpstr>
      <vt:lpstr>SITUATION #2</vt:lpstr>
      <vt:lpstr>Price Elastic Vs Price Inelastic</vt:lpstr>
      <vt:lpstr>PowerPoint Presentation</vt:lpstr>
      <vt:lpstr>Factors affecting Price Elasticity of Demand</vt:lpstr>
      <vt:lpstr>Factors affecting Price Elasticity of Demand</vt:lpstr>
      <vt:lpstr>Factors affecting Price Elasticity of Demand</vt:lpstr>
      <vt:lpstr>Factors affecting Price Elasticity of Demand</vt:lpstr>
      <vt:lpstr>Factors affecting Price Elasticity of Demand</vt:lpstr>
      <vt:lpstr>Factors affecting Price Elasticity of Demand</vt:lpstr>
      <vt:lpstr>Factors affecting Price Elasticity of Demand</vt:lpstr>
      <vt:lpstr>Factors affecting Price Elasticity of Demand</vt:lpstr>
      <vt:lpstr>Factors affecting Price Elasticity of Demand</vt:lpstr>
      <vt:lpstr>Factors affecting Price Elasticity of Demand</vt:lpstr>
      <vt:lpstr>Elasticity of Demand </vt:lpstr>
      <vt:lpstr>Elasticity of Demand - Implications</vt:lpstr>
      <vt:lpstr>Calculating Elasticity of Demand with when changes in prices/quantities are large</vt:lpstr>
      <vt:lpstr>PowerPoint Presentation</vt:lpstr>
      <vt:lpstr>Using Simple Derivative for ED</vt:lpstr>
      <vt:lpstr>Rule #1 for Differentiation</vt:lpstr>
      <vt:lpstr>Example of Rule #2 for Differentiation</vt:lpstr>
      <vt:lpstr>Example of Rule #3 for Differentiation</vt:lpstr>
      <vt:lpstr>Example of Rule #4 for Differentiation</vt:lpstr>
      <vt:lpstr>PowerPoint Presentation</vt:lpstr>
      <vt:lpstr>Measurement of PED - Five Coefficients </vt:lpstr>
      <vt:lpstr>Measurement of PED - Five Coefficients </vt:lpstr>
      <vt:lpstr>Measurement of PED - Five Coefficients </vt:lpstr>
      <vt:lpstr>Measurement of PED - Five Coefficients </vt:lpstr>
      <vt:lpstr>Measurement of PED - Five Coefficients </vt:lpstr>
      <vt:lpstr>Measurement of PED - Five Coefficients </vt:lpstr>
      <vt:lpstr>PowerPoint Presentation</vt:lpstr>
      <vt:lpstr>PowerPoint Presentation</vt:lpstr>
      <vt:lpstr>Can price level affect PED?</vt:lpstr>
      <vt:lpstr>Price Elasticity of Demand &amp; Firm’s Revenue</vt:lpstr>
      <vt:lpstr>PowerPoint Presentation</vt:lpstr>
      <vt:lpstr>Income Elasticity of Demand</vt:lpstr>
      <vt:lpstr>PowerPoint Presentation</vt:lpstr>
      <vt:lpstr>Types of Income Elasticity of Demand</vt:lpstr>
      <vt:lpstr>PowerPoint Presentation</vt:lpstr>
      <vt:lpstr>Cross Price Elasticity of Demand </vt:lpstr>
      <vt:lpstr>Types of Cross Price Elasticity of Demand </vt:lpstr>
      <vt:lpstr>Advertisement Elasticity of Demand </vt:lpstr>
      <vt:lpstr>Types of Advertisement Elasticity of Demand </vt:lpstr>
      <vt:lpstr>PowerPoint Presentation</vt:lpstr>
      <vt:lpstr>PowerPoint Presentation</vt:lpstr>
      <vt:lpstr>PowerPoint Presentation</vt:lpstr>
      <vt:lpstr>Why do consumers buy the things they buy? </vt:lpstr>
      <vt:lpstr>Satisfaction/Utility - Characteristics   </vt:lpstr>
      <vt:lpstr>Making Choices   </vt:lpstr>
      <vt:lpstr>Indifference Curve Analysis   </vt:lpstr>
      <vt:lpstr>Indifference Curve Analysis   </vt:lpstr>
      <vt:lpstr>PowerPoint Presentation</vt:lpstr>
      <vt:lpstr>PowerPoint Presentation</vt:lpstr>
      <vt:lpstr>Budget Constraint   </vt:lpstr>
      <vt:lpstr>Attainment of Consumer’s Equilibrium  </vt:lpstr>
      <vt:lpstr>PowerPoint Presentation</vt:lpstr>
      <vt:lpstr>PowerPoint Presentation</vt:lpstr>
      <vt:lpstr>PowerPoint Presentation</vt:lpstr>
      <vt:lpstr>PowerPoint Presentation</vt:lpstr>
      <vt:lpstr>Consumer’s Equilibrium  </vt:lpstr>
      <vt:lpstr>PowerPoint Presentation</vt:lpstr>
      <vt:lpstr>PowerPoint Presentation</vt:lpstr>
      <vt:lpstr>PowerPoint Presentation</vt:lpstr>
      <vt:lpstr>Implication of Price Effect and Income Effect</vt:lpstr>
      <vt:lpstr>PRODUCTION THEORY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Demand &amp; Supply Concept of Elasticity</dc:title>
  <dc:creator>Mero Gothe</dc:creator>
  <cp:lastModifiedBy>A.S.P.</cp:lastModifiedBy>
  <cp:revision>12</cp:revision>
  <dcterms:modified xsi:type="dcterms:W3CDTF">2022-04-02T11:06:07Z</dcterms:modified>
</cp:coreProperties>
</file>